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16" r:id="rId1"/>
  </p:sldMasterIdLst>
  <p:notesMasterIdLst>
    <p:notesMasterId r:id="rId56"/>
  </p:notesMasterIdLst>
  <p:handoutMasterIdLst>
    <p:handoutMasterId r:id="rId57"/>
  </p:handoutMasterIdLst>
  <p:sldIdLst>
    <p:sldId id="256" r:id="rId2"/>
    <p:sldId id="309" r:id="rId3"/>
    <p:sldId id="293" r:id="rId4"/>
    <p:sldId id="399" r:id="rId5"/>
    <p:sldId id="371" r:id="rId6"/>
    <p:sldId id="388" r:id="rId7"/>
    <p:sldId id="389" r:id="rId8"/>
    <p:sldId id="390" r:id="rId9"/>
    <p:sldId id="296" r:id="rId10"/>
    <p:sldId id="375" r:id="rId11"/>
    <p:sldId id="366" r:id="rId12"/>
    <p:sldId id="423" r:id="rId13"/>
    <p:sldId id="392" r:id="rId14"/>
    <p:sldId id="379" r:id="rId15"/>
    <p:sldId id="398" r:id="rId16"/>
    <p:sldId id="380" r:id="rId17"/>
    <p:sldId id="381" r:id="rId18"/>
    <p:sldId id="401" r:id="rId19"/>
    <p:sldId id="426" r:id="rId20"/>
    <p:sldId id="400" r:id="rId21"/>
    <p:sldId id="402" r:id="rId22"/>
    <p:sldId id="397" r:id="rId23"/>
    <p:sldId id="321" r:id="rId24"/>
    <p:sldId id="403" r:id="rId25"/>
    <p:sldId id="416" r:id="rId26"/>
    <p:sldId id="385" r:id="rId27"/>
    <p:sldId id="405" r:id="rId28"/>
    <p:sldId id="394" r:id="rId29"/>
    <p:sldId id="406" r:id="rId30"/>
    <p:sldId id="395" r:id="rId31"/>
    <p:sldId id="376" r:id="rId32"/>
    <p:sldId id="431" r:id="rId33"/>
    <p:sldId id="430" r:id="rId34"/>
    <p:sldId id="425" r:id="rId35"/>
    <p:sldId id="429" r:id="rId36"/>
    <p:sldId id="427" r:id="rId37"/>
    <p:sldId id="404" r:id="rId38"/>
    <p:sldId id="378" r:id="rId39"/>
    <p:sldId id="396" r:id="rId40"/>
    <p:sldId id="324" r:id="rId41"/>
    <p:sldId id="420" r:id="rId42"/>
    <p:sldId id="387" r:id="rId43"/>
    <p:sldId id="331" r:id="rId44"/>
    <p:sldId id="422" r:id="rId45"/>
    <p:sldId id="344" r:id="rId46"/>
    <p:sldId id="410" r:id="rId47"/>
    <p:sldId id="411" r:id="rId48"/>
    <p:sldId id="409" r:id="rId49"/>
    <p:sldId id="346" r:id="rId50"/>
    <p:sldId id="347" r:id="rId51"/>
    <p:sldId id="348" r:id="rId52"/>
    <p:sldId id="325" r:id="rId53"/>
    <p:sldId id="326" r:id="rId54"/>
    <p:sldId id="349" r:id="rId5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DFD"/>
    <a:srgbClr val="FFFEFB"/>
    <a:srgbClr val="FFFCEB"/>
    <a:srgbClr val="F9F9F9"/>
    <a:srgbClr val="EEEEEE"/>
    <a:srgbClr val="E5FF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697" autoAdjust="0"/>
    <p:restoredTop sz="74664"/>
  </p:normalViewPr>
  <p:slideViewPr>
    <p:cSldViewPr snapToGrid="0" snapToObjects="1">
      <p:cViewPr varScale="1">
        <p:scale>
          <a:sx n="52" d="100"/>
          <a:sy n="52" d="100"/>
        </p:scale>
        <p:origin x="1048" y="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localhost\Users\kasyuu72\Documents\&#34892;&#21015;&#12463;&#12441;&#12521;&#1250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localhost\Users\kasyuu72\Documents\&#34892;&#21015;&#12463;&#12441;&#12521;&#12501;.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localhost\Users\kasyuu72\Desktop\&#34892;&#21015;\&#12525;&#12452;&#12516;&#12523;&#12486;&#12451;&#12392;&#28288;&#36275;&#24230;.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localhost\Users\kasyuu72\Desktop\&#34892;&#21015;\&#12525;&#12452;&#12516;&#12523;&#12486;&#12451;&#12392;&#28288;&#36275;&#24230;.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ja-JP" sz="1800" dirty="0"/>
              <a:t>行列のあるお店は人気がある</a:t>
            </a:r>
            <a:r>
              <a:rPr lang="ja-JP" sz="1800" dirty="0" smtClean="0"/>
              <a:t>と思いますか</a:t>
            </a:r>
            <a:r>
              <a:rPr lang="ja-JP" sz="1800" dirty="0"/>
              <a:t>？</a:t>
            </a:r>
          </a:p>
        </c:rich>
      </c:tx>
      <c:layout>
        <c:manualLayout>
          <c:xMode val="edge"/>
          <c:yMode val="edge"/>
          <c:x val="0.103355365112239"/>
          <c:y val="6.0728749779141002E-3"/>
        </c:manualLayout>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dLbls>
            <c:dLbl>
              <c:idx val="1"/>
              <c:layout/>
              <c:tx>
                <c:rich>
                  <a:bodyPr/>
                  <a:lstStyle/>
                  <a:p>
                    <a:r>
                      <a:rPr lang="en-US" altLang="ja-JP" smtClean="0"/>
                      <a:t>3%</a:t>
                    </a:r>
                  </a:p>
                </c:rich>
              </c:tx>
              <c:dLblPos val="outEnd"/>
              <c:showLegendKey val="0"/>
              <c:showVal val="1"/>
              <c:showCatName val="0"/>
              <c:showSerName val="0"/>
              <c:showPercent val="0"/>
              <c:showBubbleSize val="0"/>
              <c:extLst>
                <c:ext xmlns:c15="http://schemas.microsoft.com/office/drawing/2012/chart" uri="{CE6537A1-D6FC-4f65-9D91-7224C49458BB}">
                  <c15:layout/>
                </c:ext>
              </c:extLst>
            </c:dLbl>
            <c:dLbl>
              <c:idx val="2"/>
              <c:layout/>
              <c:tx>
                <c:rich>
                  <a:bodyPr/>
                  <a:lstStyle/>
                  <a:p>
                    <a:r>
                      <a:rPr lang="en-US" altLang="ja-JP" dirty="0" smtClean="0"/>
                      <a:t>7%</a:t>
                    </a:r>
                  </a:p>
                </c:rich>
              </c:tx>
              <c:dLblPos val="outEnd"/>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9159726055650202E-2"/>
                  <c:y val="6.1897419578040402E-2"/>
                </c:manualLayout>
              </c:layout>
              <c:tx>
                <c:rich>
                  <a:bodyPr rot="0" spcFirstLastPara="1" vertOverflow="ellipsis" vert="horz" wrap="square" lIns="38100" tIns="19050" rIns="38100" bIns="19050" anchor="ctr" anchorCtr="1">
                    <a:noAutofit/>
                  </a:bodyPr>
                  <a:lstStyle/>
                  <a:p>
                    <a:pPr>
                      <a:defRPr sz="4000" b="1" i="0" u="none" strike="noStrike" kern="1200" baseline="0">
                        <a:solidFill>
                          <a:srgbClr val="FF0000"/>
                        </a:solidFill>
                        <a:latin typeface="+mn-lt"/>
                        <a:ea typeface="+mn-ea"/>
                        <a:cs typeface="+mn-cs"/>
                      </a:defRPr>
                    </a:pPr>
                    <a:r>
                      <a:rPr lang="en-US" altLang="ja-JP" sz="4000" b="1" smtClean="0">
                        <a:solidFill>
                          <a:srgbClr val="FF0000"/>
                        </a:solidFill>
                      </a:rPr>
                      <a:t>47%</a:t>
                    </a:r>
                    <a:endParaRPr lang="en-US" altLang="ja-JP" sz="4000" b="1" dirty="0" smtClean="0">
                      <a:solidFill>
                        <a:srgbClr val="FF0000"/>
                      </a:solidFill>
                    </a:endParaRPr>
                  </a:p>
                </c:rich>
              </c:tx>
              <c:spPr>
                <a:noFill/>
                <a:ln>
                  <a:noFill/>
                </a:ln>
                <a:effectLst/>
              </c:spPr>
              <c:txPr>
                <a:bodyPr rot="0" spcFirstLastPara="1" vertOverflow="ellipsis" vert="horz" wrap="square" lIns="38100" tIns="19050" rIns="38100" bIns="19050" anchor="ctr" anchorCtr="1">
                  <a:noAutofit/>
                </a:bodyPr>
                <a:lstStyle/>
                <a:p>
                  <a:pPr>
                    <a:defRPr sz="4000" b="1" i="0" u="none" strike="noStrike" kern="1200" baseline="0">
                      <a:solidFill>
                        <a:srgbClr val="FF0000"/>
                      </a:solidFill>
                      <a:latin typeface="+mn-lt"/>
                      <a:ea typeface="+mn-ea"/>
                      <a:cs typeface="+mn-cs"/>
                    </a:defRPr>
                  </a:pPr>
                  <a:endParaRPr lang="ja-JP"/>
                </a:p>
              </c:txPr>
              <c:dLblPos val="outEnd"/>
              <c:showLegendKey val="0"/>
              <c:showVal val="1"/>
              <c:showCatName val="0"/>
              <c:showSerName val="0"/>
              <c:showPercent val="0"/>
              <c:showBubbleSize val="0"/>
              <c:extLst>
                <c:ext xmlns:c15="http://schemas.microsoft.com/office/drawing/2012/chart" uri="{CE6537A1-D6FC-4f65-9D91-7224C49458BB}">
                  <c15:layout>
                    <c:manualLayout>
                      <c:w val="0.18442964716444499"/>
                      <c:h val="0.17113361687761899"/>
                    </c:manualLayout>
                  </c15:layout>
                </c:ext>
              </c:extLst>
            </c:dLbl>
            <c:dLbl>
              <c:idx val="4"/>
              <c:spPr>
                <a:noFill/>
                <a:ln>
                  <a:noFill/>
                </a:ln>
                <a:effectLst/>
              </c:spPr>
              <c:txPr>
                <a:bodyPr rot="0" spcFirstLastPara="1" vertOverflow="ellipsis" vert="horz" wrap="square" lIns="38100" tIns="19050" rIns="38100" bIns="19050" anchor="ctr" anchorCtr="1">
                  <a:spAutoFit/>
                </a:bodyPr>
                <a:lstStyle/>
                <a:p>
                  <a:pPr>
                    <a:defRPr sz="4000" b="1" i="0" u="none" strike="noStrike" kern="1200" baseline="0">
                      <a:solidFill>
                        <a:srgbClr val="FF0000"/>
                      </a:solidFill>
                      <a:latin typeface="+mn-lt"/>
                      <a:ea typeface="+mn-ea"/>
                      <a:cs typeface="+mn-cs"/>
                    </a:defRPr>
                  </a:pPr>
                  <a:endParaRPr lang="ja-JP"/>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Sheet1!$B$26:$F$26</c:f>
              <c:strCache>
                <c:ptCount val="5"/>
                <c:pt idx="0">
                  <c:v>全くそう思わない</c:v>
                </c:pt>
                <c:pt idx="1">
                  <c:v>そう思わない</c:v>
                </c:pt>
                <c:pt idx="2">
                  <c:v>どちらでもない</c:v>
                </c:pt>
                <c:pt idx="3">
                  <c:v>そう思おう</c:v>
                </c:pt>
                <c:pt idx="4">
                  <c:v>とてもそう思う</c:v>
                </c:pt>
              </c:strCache>
            </c:strRef>
          </c:cat>
          <c:val>
            <c:numRef>
              <c:f>Sheet1!$B$27:$F$27</c:f>
              <c:numCache>
                <c:formatCode>0.00%</c:formatCode>
                <c:ptCount val="5"/>
                <c:pt idx="0" formatCode="0%">
                  <c:v>0</c:v>
                </c:pt>
                <c:pt idx="1">
                  <c:v>2.7E-2</c:v>
                </c:pt>
                <c:pt idx="2">
                  <c:v>6.7000000000000004E-2</c:v>
                </c:pt>
                <c:pt idx="3">
                  <c:v>0.46700000000000003</c:v>
                </c:pt>
                <c:pt idx="4" formatCode="0%">
                  <c:v>0.44</c:v>
                </c:pt>
              </c:numCache>
            </c:numRef>
          </c:val>
        </c:ser>
        <c:dLbls>
          <c:dLblPos val="outEnd"/>
          <c:showLegendKey val="0"/>
          <c:showVal val="1"/>
          <c:showCatName val="0"/>
          <c:showSerName val="0"/>
          <c:showPercent val="0"/>
          <c:showBubbleSize val="0"/>
        </c:dLbls>
        <c:gapWidth val="219"/>
        <c:overlap val="-27"/>
        <c:axId val="503739744"/>
        <c:axId val="503740136"/>
      </c:barChart>
      <c:catAx>
        <c:axId val="503739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503740136"/>
        <c:crosses val="autoZero"/>
        <c:auto val="1"/>
        <c:lblAlgn val="ctr"/>
        <c:lblOffset val="100"/>
        <c:noMultiLvlLbl val="0"/>
      </c:catAx>
      <c:valAx>
        <c:axId val="5037401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03739744"/>
        <c:crosses val="autoZero"/>
        <c:crossBetween val="between"/>
        <c:majorUnit val="0.1"/>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ja-JP" sz="1800" dirty="0"/>
              <a:t>行列のあるお店は流行・話題のお店であると思いますか？</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spPr>
            <a:solidFill>
              <a:schemeClr val="accent5"/>
            </a:solidFill>
            <a:ln>
              <a:noFill/>
            </a:ln>
            <a:effectLst/>
          </c:spPr>
          <c:invertIfNegative val="0"/>
          <c:dLbls>
            <c:dLbl>
              <c:idx val="3"/>
              <c:spPr>
                <a:noFill/>
                <a:ln>
                  <a:noFill/>
                </a:ln>
                <a:effectLst/>
              </c:spPr>
              <c:txPr>
                <a:bodyPr rot="0" spcFirstLastPara="1" vertOverflow="ellipsis" vert="horz" wrap="square" lIns="38100" tIns="19050" rIns="38100" bIns="19050" anchor="ctr" anchorCtr="1">
                  <a:spAutoFit/>
                </a:bodyPr>
                <a:lstStyle/>
                <a:p>
                  <a:pPr>
                    <a:defRPr sz="4000" b="1" i="0" u="none" strike="noStrike" kern="1200" baseline="0">
                      <a:solidFill>
                        <a:srgbClr val="FF0000"/>
                      </a:solidFill>
                      <a:latin typeface="+mn-lt"/>
                      <a:ea typeface="+mn-ea"/>
                      <a:cs typeface="+mn-cs"/>
                    </a:defRPr>
                  </a:pPr>
                  <a:endParaRPr lang="ja-JP"/>
                </a:p>
              </c:txPr>
              <c:dLblPos val="outEnd"/>
              <c:showLegendKey val="0"/>
              <c:showVal val="1"/>
              <c:showCatName val="0"/>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4000" b="1" i="0" u="none" strike="noStrike" kern="1200" baseline="0">
                      <a:solidFill>
                        <a:srgbClr val="FF0000"/>
                      </a:solidFill>
                      <a:latin typeface="+mn-lt"/>
                      <a:ea typeface="+mn-ea"/>
                      <a:cs typeface="+mn-cs"/>
                    </a:defRPr>
                  </a:pPr>
                  <a:endParaRPr lang="ja-JP"/>
                </a:p>
              </c:txPr>
              <c:dLblPos val="outEnd"/>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Sheet1!$H$26:$L$26</c:f>
              <c:strCache>
                <c:ptCount val="5"/>
                <c:pt idx="0">
                  <c:v>全くそう思わない</c:v>
                </c:pt>
                <c:pt idx="1">
                  <c:v>そう思わない</c:v>
                </c:pt>
                <c:pt idx="2">
                  <c:v>どちらでもない</c:v>
                </c:pt>
                <c:pt idx="3">
                  <c:v>そう思おう</c:v>
                </c:pt>
                <c:pt idx="4">
                  <c:v>とてもそう思う</c:v>
                </c:pt>
              </c:strCache>
            </c:strRef>
          </c:cat>
          <c:val>
            <c:numRef>
              <c:f>Sheet1!$H$27:$L$27</c:f>
              <c:numCache>
                <c:formatCode>0%</c:formatCode>
                <c:ptCount val="5"/>
                <c:pt idx="0">
                  <c:v>0</c:v>
                </c:pt>
                <c:pt idx="1">
                  <c:v>0.04</c:v>
                </c:pt>
                <c:pt idx="2">
                  <c:v>0.08</c:v>
                </c:pt>
                <c:pt idx="3">
                  <c:v>0.4</c:v>
                </c:pt>
                <c:pt idx="4">
                  <c:v>0.48</c:v>
                </c:pt>
              </c:numCache>
            </c:numRef>
          </c:val>
        </c:ser>
        <c:dLbls>
          <c:dLblPos val="outEnd"/>
          <c:showLegendKey val="0"/>
          <c:showVal val="1"/>
          <c:showCatName val="0"/>
          <c:showSerName val="0"/>
          <c:showPercent val="0"/>
          <c:showBubbleSize val="0"/>
        </c:dLbls>
        <c:gapWidth val="219"/>
        <c:overlap val="-27"/>
        <c:axId val="503737392"/>
        <c:axId val="503733864"/>
      </c:barChart>
      <c:catAx>
        <c:axId val="503737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503733864"/>
        <c:crosses val="autoZero"/>
        <c:auto val="1"/>
        <c:lblAlgn val="ctr"/>
        <c:lblOffset val="100"/>
        <c:noMultiLvlLbl val="0"/>
      </c:catAx>
      <c:valAx>
        <c:axId val="503733864"/>
        <c:scaling>
          <c:orientation val="minMax"/>
          <c:max val="0.5"/>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03737392"/>
        <c:crosses val="autoZero"/>
        <c:crossBetween val="between"/>
        <c:majorUnit val="0.1"/>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ja-JP" altLang="en-US" sz="2400" dirty="0"/>
              <a:t>顧客満足度</a:t>
            </a:r>
            <a:r>
              <a:rPr lang="ja-JP" altLang="en-US" sz="2400" dirty="0" smtClean="0"/>
              <a:t>と心理的ロイヤルティ</a:t>
            </a:r>
            <a:r>
              <a:rPr lang="ja-JP" altLang="en-US" sz="2400" dirty="0"/>
              <a:t>の関係</a:t>
            </a: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Sheet1!$B$1:$F$1</c:f>
              <c:strCache>
                <c:ptCount val="5"/>
                <c:pt idx="0">
                  <c:v>1「非常に不満足」</c:v>
                </c:pt>
                <c:pt idx="1">
                  <c:v>2「不満足」</c:v>
                </c:pt>
                <c:pt idx="2">
                  <c:v>3「普通」</c:v>
                </c:pt>
                <c:pt idx="3">
                  <c:v>4「満足」</c:v>
                </c:pt>
                <c:pt idx="4">
                  <c:v>5「非常に満足」</c:v>
                </c:pt>
              </c:strCache>
            </c:strRef>
          </c:cat>
          <c:val>
            <c:numRef>
              <c:f>Sheet1!$B$2:$F$2</c:f>
              <c:numCache>
                <c:formatCode>General</c:formatCode>
                <c:ptCount val="5"/>
                <c:pt idx="0">
                  <c:v>10.5</c:v>
                </c:pt>
                <c:pt idx="1">
                  <c:v>20</c:v>
                </c:pt>
                <c:pt idx="2">
                  <c:v>30.7</c:v>
                </c:pt>
                <c:pt idx="3">
                  <c:v>40</c:v>
                </c:pt>
                <c:pt idx="4">
                  <c:v>60.3</c:v>
                </c:pt>
              </c:numCache>
            </c:numRef>
          </c:val>
        </c:ser>
        <c:dLbls>
          <c:showLegendKey val="0"/>
          <c:showVal val="0"/>
          <c:showCatName val="0"/>
          <c:showSerName val="0"/>
          <c:showPercent val="0"/>
          <c:showBubbleSize val="0"/>
        </c:dLbls>
        <c:gapWidth val="219"/>
        <c:overlap val="-27"/>
        <c:axId val="503735432"/>
        <c:axId val="503737784"/>
      </c:barChart>
      <c:catAx>
        <c:axId val="503735432"/>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ja-JP" altLang="en-US" sz="2000"/>
                  <a:t>顧客満足度</a:t>
                </a: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03737784"/>
        <c:crosses val="autoZero"/>
        <c:auto val="1"/>
        <c:lblAlgn val="ctr"/>
        <c:lblOffset val="100"/>
        <c:noMultiLvlLbl val="0"/>
      </c:catAx>
      <c:valAx>
        <c:axId val="5037377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crossAx val="503735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ja-JP" altLang="en-US" sz="2400" dirty="0"/>
              <a:t>顧客満足度</a:t>
            </a:r>
            <a:r>
              <a:rPr lang="ja-JP" altLang="en-US" sz="2400" dirty="0" smtClean="0"/>
              <a:t>と心理的ロイヤルティ</a:t>
            </a:r>
            <a:r>
              <a:rPr lang="ja-JP" altLang="en-US" sz="2400" dirty="0"/>
              <a:t>の関係</a:t>
            </a:r>
          </a:p>
        </c:rich>
      </c:tx>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spPr>
            <a:solidFill>
              <a:schemeClr val="accent1"/>
            </a:solidFill>
            <a:ln>
              <a:noFill/>
            </a:ln>
            <a:effectLst/>
          </c:spPr>
          <c:invertIfNegative val="0"/>
          <c:cat>
            <c:strRef>
              <c:f>Sheet1!$B$1:$F$1</c:f>
              <c:strCache>
                <c:ptCount val="5"/>
                <c:pt idx="0">
                  <c:v>1「非常に不満足」</c:v>
                </c:pt>
                <c:pt idx="1">
                  <c:v>2「不満足」</c:v>
                </c:pt>
                <c:pt idx="2">
                  <c:v>3「普通」</c:v>
                </c:pt>
                <c:pt idx="3">
                  <c:v>4「満足」</c:v>
                </c:pt>
                <c:pt idx="4">
                  <c:v>5「非常に満足」</c:v>
                </c:pt>
              </c:strCache>
            </c:strRef>
          </c:cat>
          <c:val>
            <c:numRef>
              <c:f>Sheet1!$B$2:$F$2</c:f>
              <c:numCache>
                <c:formatCode>General</c:formatCode>
                <c:ptCount val="5"/>
                <c:pt idx="0">
                  <c:v>10.5</c:v>
                </c:pt>
                <c:pt idx="1">
                  <c:v>20</c:v>
                </c:pt>
                <c:pt idx="2">
                  <c:v>30.7</c:v>
                </c:pt>
                <c:pt idx="3">
                  <c:v>40</c:v>
                </c:pt>
                <c:pt idx="4">
                  <c:v>60.3</c:v>
                </c:pt>
              </c:numCache>
            </c:numRef>
          </c:val>
        </c:ser>
        <c:dLbls>
          <c:showLegendKey val="0"/>
          <c:showVal val="0"/>
          <c:showCatName val="0"/>
          <c:showSerName val="0"/>
          <c:showPercent val="0"/>
          <c:showBubbleSize val="0"/>
        </c:dLbls>
        <c:gapWidth val="219"/>
        <c:overlap val="-27"/>
        <c:axId val="503731904"/>
        <c:axId val="503734256"/>
      </c:barChart>
      <c:catAx>
        <c:axId val="503731904"/>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r>
                  <a:rPr lang="ja-JP" altLang="en-US" sz="2000"/>
                  <a:t>顧客満足度</a:t>
                </a:r>
              </a:p>
            </c:rich>
          </c:tx>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503734256"/>
        <c:crosses val="autoZero"/>
        <c:auto val="1"/>
        <c:lblAlgn val="ctr"/>
        <c:lblOffset val="100"/>
        <c:noMultiLvlLbl val="0"/>
      </c:catAx>
      <c:valAx>
        <c:axId val="503734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ja-JP"/>
          </a:p>
        </c:txPr>
        <c:crossAx val="5037319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colors2.xml><?xml version="1.0" encoding="utf-8"?>
<cs:colorStyle xmlns:cs="http://schemas.microsoft.com/office/drawing/2012/chartStyle" xmlns:a="http://schemas.openxmlformats.org/drawingml/2006/main" meth="withinLinearReversed" id="25">
  <a:schemeClr val="accent5"/>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4B7B389-8464-B54C-B30D-2DEA233CD512}" type="datetimeFigureOut">
              <a:rPr kumimoji="1" lang="en-US" altLang="ja-JP" smtClean="0"/>
              <a:t>12/14/2016</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B897CA-5C0B-704A-8BDC-FCC568A59849}" type="slidenum">
              <a:rPr kumimoji="1" lang="en-US" altLang="ja-JP" smtClean="0"/>
              <a:t>‹#›</a:t>
            </a:fld>
            <a:endParaRPr kumimoji="1" lang="ja-JP" altLang="en-US"/>
          </a:p>
        </p:txBody>
      </p:sp>
    </p:spTree>
    <p:extLst>
      <p:ext uri="{BB962C8B-B14F-4D97-AF65-F5344CB8AC3E}">
        <p14:creationId xmlns:p14="http://schemas.microsoft.com/office/powerpoint/2010/main" val="1488818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DF7E0B-59DC-E44D-BCD2-9B0615F510F4}" type="datetimeFigureOut">
              <a:rPr kumimoji="1" lang="ja-JP" altLang="en-US" smtClean="0"/>
              <a:t>2016/12/14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52203B-B73C-5A44-96AE-A4F400B24DA4}" type="slidenum">
              <a:rPr kumimoji="1" lang="ja-JP" altLang="en-US" smtClean="0"/>
              <a:t>‹#›</a:t>
            </a:fld>
            <a:endParaRPr kumimoji="1" lang="ja-JP" altLang="en-US"/>
          </a:p>
        </p:txBody>
      </p:sp>
    </p:spTree>
    <p:extLst>
      <p:ext uri="{BB962C8B-B14F-4D97-AF65-F5344CB8AC3E}">
        <p14:creationId xmlns:p14="http://schemas.microsoft.com/office/powerpoint/2010/main" val="1409880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2.nissan.co.jp/BRAND/TFL/PPC/" TargetMode="External"/><Relationship Id="rId2" Type="http://schemas.openxmlformats.org/officeDocument/2006/relationships/slide" Target="../slides/slide52.xml"/><Relationship Id="rId1" Type="http://schemas.openxmlformats.org/officeDocument/2006/relationships/notesMaster" Target="../notesMasters/notesMaster1.xml"/><Relationship Id="rId5" Type="http://schemas.openxmlformats.org/officeDocument/2006/relationships/hyperlink" Target="http://jbpress.ismedia.jp/articles/-/43710?page=3" TargetMode="External"/><Relationship Id="rId4" Type="http://schemas.openxmlformats.org/officeDocument/2006/relationships/hyperlink" Target="http://t21.nikkei.co.jp.hawking1.agulin.aoyama.ac.jp/g3/CMN0F12.do"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4</a:t>
            </a:fld>
            <a:endParaRPr kumimoji="1" lang="ja-JP" altLang="en-US"/>
          </a:p>
        </p:txBody>
      </p:sp>
    </p:spTree>
    <p:extLst>
      <p:ext uri="{BB962C8B-B14F-4D97-AF65-F5344CB8AC3E}">
        <p14:creationId xmlns:p14="http://schemas.microsoft.com/office/powerpoint/2010/main" val="989356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先</a:t>
            </a:r>
            <a:r>
              <a:rPr lang="ja-JP" altLang="en-US"/>
              <a:t>生この仮説にするには、</a:t>
            </a:r>
            <a:endParaRPr lang="en-US" altLang="ja-JP" dirty="0"/>
          </a:p>
          <a:p>
            <a:r>
              <a:rPr lang="ja-JP" altLang="en-US"/>
              <a:t>同調性とロヤルティの関係を調べる必要がある。</a:t>
            </a:r>
            <a:r>
              <a:rPr lang="ja-JP" altLang="en-US" dirty="0"/>
              <a:t>　</a:t>
            </a:r>
            <a:r>
              <a:rPr lang="ja-JP" altLang="en-US"/>
              <a:t>なんで同調性高い時？その背景ない→逆？（先生）</a:t>
            </a:r>
            <a:endParaRPr lang="en-US" altLang="ja-JP" dirty="0"/>
          </a:p>
          <a:p>
            <a:r>
              <a:rPr lang="ja-JP" altLang="en-US"/>
              <a:t>同調性がある人は、自分を持っていない。</a:t>
            </a:r>
            <a:r>
              <a:rPr lang="ja-JP" altLang="en-US" dirty="0"/>
              <a:t>　</a:t>
            </a:r>
            <a:r>
              <a:rPr lang="ja-JP" altLang="en-US"/>
              <a:t>つまり、</a:t>
            </a:r>
            <a:endParaRPr lang="en-US" altLang="ja-JP" dirty="0"/>
          </a:p>
          <a:p>
            <a:r>
              <a:rPr lang="ja-JP" altLang="en-US" dirty="0"/>
              <a:t>　</a:t>
            </a:r>
            <a:endParaRPr lang="en-US" altLang="ja-JP" dirty="0"/>
          </a:p>
          <a:p>
            <a:r>
              <a:rPr lang="ja-JP" altLang="en-US"/>
              <a:t>並ばないのはなし。</a:t>
            </a:r>
            <a:endParaRPr lang="en-US" altLang="ja-JP" dirty="0"/>
          </a:p>
          <a:p>
            <a:endParaRPr lang="en-US" altLang="ja-JP" dirty="0"/>
          </a:p>
          <a:p>
            <a:r>
              <a:rPr lang="ja-JP" altLang="en-US"/>
              <a:t>同調性って何</a:t>
            </a:r>
            <a:endParaRPr lang="en-US" altLang="ja-JP" dirty="0"/>
          </a:p>
          <a:p>
            <a:r>
              <a:rPr lang="ja-JP" altLang="en-US"/>
              <a:t>自分を抑えて空気合わせる？これは行列と違う</a:t>
            </a:r>
            <a:endParaRPr lang="en-US" altLang="ja-JP" dirty="0"/>
          </a:p>
          <a:p>
            <a:endParaRPr lang="en-US" altLang="ja-JP" dirty="0"/>
          </a:p>
          <a:p>
            <a:endParaRPr lang="en-US" altLang="ja-JP" dirty="0"/>
          </a:p>
          <a:p>
            <a:pPr>
              <a:defRPr/>
            </a:pPr>
            <a:r>
              <a:rPr lang="ja-JP" altLang="en-US"/>
              <a:t>合わせ技</a:t>
            </a:r>
            <a:r>
              <a:rPr lang="ja-JP" altLang="en-US" dirty="0"/>
              <a:t>　　</a:t>
            </a:r>
            <a:r>
              <a:rPr lang="ja-JP" altLang="en-US"/>
              <a:t>同調性の論文</a:t>
            </a:r>
            <a:r>
              <a:rPr lang="ja-JP" altLang="en-US" dirty="0"/>
              <a:t>　</a:t>
            </a:r>
            <a:r>
              <a:rPr lang="ja-JP" altLang="en-US"/>
              <a:t>ロイヤルティ満足度の論文をつなげる方法</a:t>
            </a:r>
            <a:endParaRPr lang="en-US" altLang="ja-JP" dirty="0"/>
          </a:p>
          <a:p>
            <a:pPr>
              <a:defRPr/>
            </a:pPr>
            <a:endParaRPr lang="en-US" altLang="ja-JP" dirty="0"/>
          </a:p>
          <a:p>
            <a:pPr>
              <a:defRPr/>
            </a:pPr>
            <a:r>
              <a:rPr lang="ja-JP" altLang="en-US"/>
              <a:t>待ち時間不耐性</a:t>
            </a:r>
            <a:r>
              <a:rPr lang="ja-JP" altLang="en-US" dirty="0"/>
              <a:t>　</a:t>
            </a:r>
            <a:r>
              <a:rPr lang="ja-JP" altLang="en-US"/>
              <a:t>質問項目使える</a:t>
            </a:r>
            <a:endParaRPr lang="en-US" altLang="ja-JP" dirty="0"/>
          </a:p>
          <a:p>
            <a:pPr>
              <a:defRPr/>
            </a:pPr>
            <a:r>
              <a:rPr lang="ja-JP" altLang="en-US"/>
              <a:t>耐えられないのに無理して並ぶ→</a:t>
            </a:r>
            <a:endParaRPr lang="en-US" altLang="ja-JP" dirty="0"/>
          </a:p>
          <a:p>
            <a:pPr>
              <a:defRPr/>
            </a:pPr>
            <a:r>
              <a:rPr lang="ja-JP" altLang="en-US"/>
              <a:t>ストレスとロイヤルティの関係</a:t>
            </a:r>
            <a:endParaRPr lang="en-US" altLang="ja-JP" dirty="0"/>
          </a:p>
          <a:p>
            <a:pPr>
              <a:defRPr/>
            </a:pPr>
            <a:endParaRPr lang="en-US" altLang="ja-JP" dirty="0"/>
          </a:p>
          <a:p>
            <a:r>
              <a:rPr lang="ja-JP" altLang="en-US" dirty="0"/>
              <a:t>　</a:t>
            </a:r>
            <a:r>
              <a:rPr lang="ja-JP" altLang="en-US"/>
              <a:t>同調性が高いとロイヤルティが高い</a:t>
            </a:r>
            <a:r>
              <a:rPr lang="ja-JP" altLang="en-US" dirty="0"/>
              <a:t>　</a:t>
            </a:r>
            <a:r>
              <a:rPr lang="ja-JP" altLang="en-US"/>
              <a:t>とか。</a:t>
            </a:r>
            <a:r>
              <a:rPr lang="ja-JP" altLang="en-US" dirty="0"/>
              <a:t>　</a:t>
            </a:r>
            <a:endParaRPr lang="en-US" altLang="ja-JP" dirty="0"/>
          </a:p>
          <a:p>
            <a:r>
              <a:rPr lang="ja-JP" altLang="en-US"/>
              <a:t>同調性とロイヤいルて</a:t>
            </a:r>
            <a:r>
              <a:rPr lang="en-US" altLang="ja-JP"/>
              <a:t>x</a:t>
            </a:r>
            <a:r>
              <a:rPr lang="ja-JP" altLang="en-US"/>
              <a:t>をつなぐ共通のもの見つける</a:t>
            </a:r>
            <a:r>
              <a:rPr lang="ja-JP" altLang="en-US" dirty="0"/>
              <a:t>　</a:t>
            </a:r>
            <a:r>
              <a:rPr lang="ja-JP" altLang="en-US"/>
              <a:t>。</a:t>
            </a:r>
            <a:endParaRPr lang="en-US" altLang="ja-JP" dirty="0"/>
          </a:p>
          <a:p>
            <a:endParaRPr lang="en-US" altLang="ja-JP" dirty="0"/>
          </a:p>
          <a:p>
            <a:endParaRPr lang="en-US" altLang="ja-JP" dirty="0"/>
          </a:p>
          <a:p>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23</a:t>
            </a:fld>
            <a:endParaRPr kumimoji="1" lang="ja-JP" altLang="en-US"/>
          </a:p>
        </p:txBody>
      </p:sp>
    </p:spTree>
    <p:extLst>
      <p:ext uri="{BB962C8B-B14F-4D97-AF65-F5344CB8AC3E}">
        <p14:creationId xmlns:p14="http://schemas.microsoft.com/office/powerpoint/2010/main" val="1229138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a:p>
            <a:endParaRPr kumimoji="1" lang="en-US" altLang="ja-JP" dirty="0" smtClean="0"/>
          </a:p>
          <a:p>
            <a:endParaRPr lang="en-US" altLang="ja-JP" dirty="0" smtClean="0"/>
          </a:p>
          <a:p>
            <a:endParaRPr lang="en-US" altLang="ja-JP" dirty="0" smtClean="0"/>
          </a:p>
          <a:p>
            <a:r>
              <a:rPr lang="ja-JP" altLang="en-US" dirty="0" smtClean="0"/>
              <a:t>同調性が低い人がいらない理由　ストレス不耐性が高い人がいらない理由</a:t>
            </a:r>
            <a:endParaRPr lang="en-US" altLang="ja-JP" dirty="0" smtClean="0"/>
          </a:p>
          <a:p>
            <a:r>
              <a:rPr lang="ja-JP" altLang="en-US" dirty="0" smtClean="0"/>
              <a:t>＝研究目的とあっていないから、再購買とかかわらないから。</a:t>
            </a:r>
            <a:endParaRPr lang="en-US" altLang="ja-JP" dirty="0" smtClean="0"/>
          </a:p>
          <a:p>
            <a:endParaRPr lang="en-US" altLang="ja-JP" dirty="0" smtClean="0"/>
          </a:p>
          <a:p>
            <a:r>
              <a:rPr lang="ja-JP" altLang="en-US" dirty="0" smtClean="0"/>
              <a:t>でも！！</a:t>
            </a:r>
            <a:endParaRPr lang="en-US" altLang="ja-JP" dirty="0" smtClean="0"/>
          </a:p>
          <a:p>
            <a:r>
              <a:rPr lang="ja-JP" altLang="en-US" dirty="0" smtClean="0"/>
              <a:t>ロイヤルティ低い人にマネジメントする必要があるのでは！</a:t>
            </a:r>
            <a:endParaRPr lang="en-US" altLang="ja-JP" dirty="0" smtClean="0"/>
          </a:p>
          <a:p>
            <a:r>
              <a:rPr lang="ja-JP" altLang="en-US" dirty="0" smtClean="0"/>
              <a:t>これを逃げる言い訳を考えよう！！　　　　</a:t>
            </a:r>
            <a:r>
              <a:rPr lang="en-US" altLang="ja-JP" dirty="0" smtClean="0"/>
              <a:t>By</a:t>
            </a:r>
            <a:r>
              <a:rPr lang="ja-JP" altLang="en-US" dirty="0" smtClean="0"/>
              <a:t>　わたるさん</a:t>
            </a:r>
            <a:endParaRPr lang="en-US" altLang="ja-JP" dirty="0" smtClean="0"/>
          </a:p>
          <a:p>
            <a:endParaRPr lang="ja-JP" altLang="en-US" dirty="0" smtClean="0"/>
          </a:p>
          <a:p>
            <a:endParaRPr lang="en-US" altLang="ja-JP" dirty="0" smtClean="0"/>
          </a:p>
          <a:p>
            <a:endParaRPr lang="en-US" altLang="ja-JP" dirty="0" smtClean="0"/>
          </a:p>
          <a:p>
            <a:endParaRPr lang="en-US" altLang="ja-JP" dirty="0" smtClean="0"/>
          </a:p>
          <a:p>
            <a:endParaRPr lang="en-US" altLang="ja-JP" sz="1600"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27</a:t>
            </a:fld>
            <a:endParaRPr kumimoji="1" lang="ja-JP" altLang="en-US"/>
          </a:p>
        </p:txBody>
      </p:sp>
    </p:spTree>
    <p:extLst>
      <p:ext uri="{BB962C8B-B14F-4D97-AF65-F5344CB8AC3E}">
        <p14:creationId xmlns:p14="http://schemas.microsoft.com/office/powerpoint/2010/main" val="528462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40</a:t>
            </a:fld>
            <a:endParaRPr kumimoji="1" lang="ja-JP" altLang="en-US"/>
          </a:p>
        </p:txBody>
      </p:sp>
    </p:spTree>
    <p:extLst>
      <p:ext uri="{BB962C8B-B14F-4D97-AF65-F5344CB8AC3E}">
        <p14:creationId xmlns:p14="http://schemas.microsoft.com/office/powerpoint/2010/main" val="1939241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hlinkClick r:id="rId3"/>
              </a:rPr>
              <a:t>http://www2.nissan.co.jp/BRAND/TFL/PPC/</a:t>
            </a:r>
            <a:endParaRPr lang="en-US" altLang="ja-JP" dirty="0" smtClean="0"/>
          </a:p>
          <a:p>
            <a:r>
              <a:rPr lang="en-US" altLang="ja-JP" dirty="0" smtClean="0">
                <a:hlinkClick r:id="rId4"/>
              </a:rPr>
              <a:t>http://t21.nikkei.co.jp.hawking1.agulin.aoyama.ac.jp/g3/CMN0F12.do</a:t>
            </a:r>
            <a:endParaRPr lang="en-US" altLang="ja-JP" dirty="0" smtClean="0"/>
          </a:p>
          <a:p>
            <a:r>
              <a:rPr lang="en-US" altLang="ja-JP" dirty="0" smtClean="0">
                <a:hlinkClick r:id="rId5"/>
              </a:rPr>
              <a:t>http://jbpress.ismedia.jp/articles/-/43710?page=3</a:t>
            </a:r>
            <a:endParaRPr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52</a:t>
            </a:fld>
            <a:endParaRPr kumimoji="1" lang="ja-JP" altLang="en-US"/>
          </a:p>
        </p:txBody>
      </p:sp>
    </p:spTree>
    <p:extLst>
      <p:ext uri="{BB962C8B-B14F-4D97-AF65-F5344CB8AC3E}">
        <p14:creationId xmlns:p14="http://schemas.microsoft.com/office/powerpoint/2010/main" val="694658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クリスピー閉店の記事を見つける。</a:t>
            </a:r>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5</a:t>
            </a:fld>
            <a:endParaRPr kumimoji="1" lang="ja-JP" altLang="en-US"/>
          </a:p>
        </p:txBody>
      </p:sp>
    </p:spTree>
    <p:extLst>
      <p:ext uri="{BB962C8B-B14F-4D97-AF65-F5344CB8AC3E}">
        <p14:creationId xmlns:p14="http://schemas.microsoft.com/office/powerpoint/2010/main" val="1475560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せっかく話題になっても、すぐに</a:t>
            </a:r>
          </a:p>
          <a:p>
            <a:r>
              <a:rPr lang="ja-JP" altLang="en-US" dirty="0" smtClean="0"/>
              <a:t>終わってしまっては勿体ない！</a:t>
            </a:r>
          </a:p>
          <a:p>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6</a:t>
            </a:fld>
            <a:endParaRPr kumimoji="1" lang="ja-JP" altLang="en-US"/>
          </a:p>
        </p:txBody>
      </p:sp>
    </p:spTree>
    <p:extLst>
      <p:ext uri="{BB962C8B-B14F-4D97-AF65-F5344CB8AC3E}">
        <p14:creationId xmlns:p14="http://schemas.microsoft.com/office/powerpoint/2010/main" val="137297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lang="ja-JP" altLang="en-US" sz="1600" dirty="0" smtClean="0">
                <a:solidFill>
                  <a:srgbClr val="FF0000"/>
                </a:solidFill>
              </a:rPr>
              <a:t>行列の管理方法</a:t>
            </a:r>
            <a:endParaRPr lang="ja-JP" altLang="en-US" sz="1200" dirty="0" smtClean="0"/>
          </a:p>
          <a:p>
            <a:pPr marL="0" indent="0">
              <a:buNone/>
            </a:pPr>
            <a:r>
              <a:rPr lang="ja-JP" altLang="en-US" sz="1200" dirty="0" smtClean="0"/>
              <a:t>  </a:t>
            </a:r>
            <a:r>
              <a:rPr lang="en-US" altLang="ja-JP" sz="1200" dirty="0" smtClean="0"/>
              <a:t>:</a:t>
            </a:r>
            <a:r>
              <a:rPr lang="ja-JP" altLang="en-US" sz="1200" dirty="0" smtClean="0"/>
              <a:t>企業がコントロール可能、</a:t>
            </a:r>
          </a:p>
          <a:p>
            <a:pPr marL="0" indent="0">
              <a:buNone/>
            </a:pPr>
            <a:r>
              <a:rPr lang="ja-JP" altLang="en-US" sz="1200" dirty="0" smtClean="0"/>
              <a:t>                    </a:t>
            </a:r>
          </a:p>
          <a:p>
            <a:pPr marL="0" indent="0">
              <a:buNone/>
            </a:pPr>
            <a:r>
              <a:rPr lang="ja-JP" altLang="en-US" sz="1200" dirty="0" smtClean="0"/>
              <a:t>行列は購買行動の一部</a:t>
            </a:r>
            <a:r>
              <a:rPr lang="en-US" altLang="ja-JP" sz="1200" dirty="0" smtClean="0"/>
              <a:t>(</a:t>
            </a:r>
            <a:r>
              <a:rPr lang="ja-JP" altLang="en-US" sz="1200" dirty="0" smtClean="0"/>
              <a:t>予備購買</a:t>
            </a:r>
            <a:r>
              <a:rPr lang="en-US" altLang="ja-JP" sz="1200" dirty="0" smtClean="0"/>
              <a:t>)</a:t>
            </a:r>
            <a:r>
              <a:rPr lang="ja-JP" altLang="en-US" sz="1200" dirty="0" smtClean="0"/>
              <a:t>であると言われているのにも関わらずきちんと管理がされていない</a:t>
            </a:r>
          </a:p>
          <a:p>
            <a:pPr marL="0" indent="0">
              <a:buNone/>
            </a:pPr>
            <a:r>
              <a:rPr lang="ja-JP" altLang="en-US" sz="1200" dirty="0" smtClean="0"/>
              <a:t>                                              マネジメントを考える必要がある</a:t>
            </a:r>
            <a:endParaRPr lang="en-US" altLang="ja-JP" sz="1200" dirty="0" smtClean="0"/>
          </a:p>
          <a:p>
            <a:pPr marL="0" indent="0">
              <a:buNone/>
            </a:pPr>
            <a:endParaRPr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7</a:t>
            </a:fld>
            <a:endParaRPr kumimoji="1" lang="ja-JP" altLang="en-US"/>
          </a:p>
        </p:txBody>
      </p:sp>
    </p:spTree>
    <p:extLst>
      <p:ext uri="{BB962C8B-B14F-4D97-AF65-F5344CB8AC3E}">
        <p14:creationId xmlns:p14="http://schemas.microsoft.com/office/powerpoint/2010/main" val="1362026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http://</a:t>
            </a:r>
            <a:r>
              <a:rPr lang="en-US" altLang="ja-JP" dirty="0" err="1" smtClean="0"/>
              <a:t>libir.soka.ac.jp</a:t>
            </a:r>
            <a:r>
              <a:rPr lang="en-US" altLang="ja-JP" dirty="0" smtClean="0"/>
              <a:t>/</a:t>
            </a:r>
            <a:r>
              <a:rPr lang="en-US" altLang="ja-JP" dirty="0" err="1" smtClean="0"/>
              <a:t>dspace</a:t>
            </a:r>
            <a:r>
              <a:rPr lang="en-US" altLang="ja-JP" dirty="0" smtClean="0"/>
              <a:t>/</a:t>
            </a:r>
            <a:r>
              <a:rPr lang="en-US" altLang="ja-JP" dirty="0" err="1" smtClean="0"/>
              <a:t>bitstream</a:t>
            </a:r>
            <a:r>
              <a:rPr lang="en-US" altLang="ja-JP" dirty="0" smtClean="0"/>
              <a:t>/10911/3446/1/dk28-055.pdf</a:t>
            </a:r>
          </a:p>
          <a:p>
            <a:endParaRPr lang="en-US" altLang="ja-JP" dirty="0" smtClean="0"/>
          </a:p>
          <a:p>
            <a:r>
              <a:rPr lang="ja-JP" altLang="en-US" sz="1200" dirty="0" smtClean="0"/>
              <a:t>行列に並ぶ人をタイプ別に分けてマネジメントを提案するべき　</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8</a:t>
            </a:fld>
            <a:endParaRPr kumimoji="1" lang="ja-JP" altLang="en-US"/>
          </a:p>
        </p:txBody>
      </p:sp>
    </p:spTree>
    <p:extLst>
      <p:ext uri="{BB962C8B-B14F-4D97-AF65-F5344CB8AC3E}">
        <p14:creationId xmlns:p14="http://schemas.microsoft.com/office/powerpoint/2010/main" val="487745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a:p>
            <a:r>
              <a:rPr kumimoji="1" lang="ja-JP" altLang="en-US" dirty="0" smtClean="0"/>
              <a:t>肉体・精神ストレス</a:t>
            </a:r>
            <a:endParaRPr kumimoji="1" lang="en-US" altLang="ja-JP" dirty="0" smtClean="0"/>
          </a:p>
          <a:p>
            <a:r>
              <a:rPr kumimoji="1" lang="ja-JP" altLang="en-US" dirty="0" smtClean="0"/>
              <a:t>外的ストレス　の論文見つける</a:t>
            </a:r>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10</a:t>
            </a:fld>
            <a:endParaRPr kumimoji="1" lang="ja-JP" altLang="en-US"/>
          </a:p>
        </p:txBody>
      </p:sp>
    </p:spTree>
    <p:extLst>
      <p:ext uri="{BB962C8B-B14F-4D97-AF65-F5344CB8AC3E}">
        <p14:creationId xmlns:p14="http://schemas.microsoft.com/office/powerpoint/2010/main" val="190142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既存顧客が素晴らしい理由</a:t>
            </a:r>
          </a:p>
          <a:p>
            <a:r>
              <a:rPr kumimoji="1" lang="en-US" altLang="ja-JP" dirty="0" smtClean="0"/>
              <a:t>1,</a:t>
            </a:r>
            <a:r>
              <a:rPr kumimoji="1" lang="ja-JP" altLang="en-US" dirty="0" smtClean="0"/>
              <a:t> 新規顧客より</a:t>
            </a:r>
            <a:r>
              <a:rPr kumimoji="1" lang="en-US" altLang="ja-JP" dirty="0" smtClean="0"/>
              <a:t>6</a:t>
            </a:r>
            <a:r>
              <a:rPr kumimoji="1" lang="ja-JP" altLang="en-US" dirty="0" smtClean="0"/>
              <a:t>倍の利益</a:t>
            </a:r>
            <a:r>
              <a:rPr kumimoji="1" lang="en-US" altLang="ja-JP" dirty="0" smtClean="0"/>
              <a:t>(</a:t>
            </a:r>
            <a:r>
              <a:rPr kumimoji="1" lang="ja-JP" altLang="en-US" dirty="0" smtClean="0"/>
              <a:t>？</a:t>
            </a:r>
            <a:r>
              <a:rPr kumimoji="1" lang="en-US" altLang="ja-JP" dirty="0" smtClean="0"/>
              <a:t>)</a:t>
            </a:r>
            <a:endParaRPr kumimoji="1" lang="ja-JP" altLang="en-US" dirty="0" smtClean="0"/>
          </a:p>
          <a:p>
            <a:r>
              <a:rPr kumimoji="1" lang="en-US" altLang="ja-JP" dirty="0" smtClean="0"/>
              <a:t>2,</a:t>
            </a:r>
            <a:r>
              <a:rPr kumimoji="1" lang="ja-JP" altLang="en-US" dirty="0" smtClean="0"/>
              <a:t> 新規顧客よりマーケティングコスト低い</a:t>
            </a:r>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11</a:t>
            </a:fld>
            <a:endParaRPr kumimoji="1" lang="ja-JP" altLang="en-US"/>
          </a:p>
        </p:txBody>
      </p:sp>
    </p:spTree>
    <p:extLst>
      <p:ext uri="{BB962C8B-B14F-4D97-AF65-F5344CB8AC3E}">
        <p14:creationId xmlns:p14="http://schemas.microsoft.com/office/powerpoint/2010/main" val="333343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latin typeface="+mn-ea"/>
              </a:rPr>
              <a:t>収益性 ＝顧客別収益性、顧客生涯価値</a:t>
            </a:r>
          </a:p>
          <a:p>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12</a:t>
            </a:fld>
            <a:endParaRPr kumimoji="1" lang="ja-JP" altLang="en-US"/>
          </a:p>
        </p:txBody>
      </p:sp>
    </p:spTree>
    <p:extLst>
      <p:ext uri="{BB962C8B-B14F-4D97-AF65-F5344CB8AC3E}">
        <p14:creationId xmlns:p14="http://schemas.microsoft.com/office/powerpoint/2010/main" val="20285555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1" kern="1200" dirty="0" smtClean="0">
                <a:solidFill>
                  <a:schemeClr val="tx1"/>
                </a:solidFill>
                <a:latin typeface="+mn-lt"/>
                <a:ea typeface="+mn-ea"/>
                <a:cs typeface="+mn-cs"/>
              </a:rPr>
              <a:t>希望時間に受け取り、持ち帰りすし、スシロー、スマホ・アプリ充実、座席予約、精度も向上。</a:t>
            </a:r>
          </a:p>
          <a:p>
            <a:r>
              <a:rPr kumimoji="1" lang="en-US" altLang="ja-JP" sz="1200" b="0" kern="1200" dirty="0" smtClean="0">
                <a:solidFill>
                  <a:schemeClr val="tx1"/>
                </a:solidFill>
                <a:latin typeface="+mn-lt"/>
                <a:ea typeface="+mn-ea"/>
                <a:cs typeface="+mn-cs"/>
              </a:rPr>
              <a:t>2015/09/30 </a:t>
            </a:r>
            <a:r>
              <a:rPr kumimoji="1" lang="ja-JP" altLang="en-US" sz="1200" b="0" kern="1200" dirty="0" smtClean="0">
                <a:solidFill>
                  <a:schemeClr val="tx1"/>
                </a:solidFill>
                <a:latin typeface="+mn-lt"/>
                <a:ea typeface="+mn-ea"/>
                <a:cs typeface="+mn-cs"/>
              </a:rPr>
              <a:t>日経ＭＪ（流通新聞</a:t>
            </a:r>
            <a:endParaRPr kumimoji="1" lang="ja-JP" altLang="en-US" dirty="0"/>
          </a:p>
        </p:txBody>
      </p:sp>
      <p:sp>
        <p:nvSpPr>
          <p:cNvPr id="4" name="スライド番号プレースホルダー 3"/>
          <p:cNvSpPr>
            <a:spLocks noGrp="1"/>
          </p:cNvSpPr>
          <p:nvPr>
            <p:ph type="sldNum" sz="quarter" idx="10"/>
          </p:nvPr>
        </p:nvSpPr>
        <p:spPr/>
        <p:txBody>
          <a:bodyPr/>
          <a:lstStyle/>
          <a:p>
            <a:fld id="{C752203B-B73C-5A44-96AE-A4F400B24DA4}" type="slidenum">
              <a:rPr kumimoji="1" lang="ja-JP" altLang="en-US" smtClean="0"/>
              <a:t>20</a:t>
            </a:fld>
            <a:endParaRPr kumimoji="1" lang="ja-JP" altLang="en-US"/>
          </a:p>
        </p:txBody>
      </p:sp>
    </p:spTree>
    <p:extLst>
      <p:ext uri="{BB962C8B-B14F-4D97-AF65-F5344CB8AC3E}">
        <p14:creationId xmlns:p14="http://schemas.microsoft.com/office/powerpoint/2010/main" val="1603408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BA934D1C-B7F6-004F-A1FE-C12C20418165}"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6553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A96845E-31CB-6644-BFA6-DA97C96EADE7}"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3686658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043CB95-BCC1-FF47-85E4-F2BA61D54996}"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1954577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A348092-BE22-C042-AF91-9FD86261DB87}"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164006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1CD0A6E-7F81-6F45-A476-BFAADAA0EF69}"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3467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9BD61014-98F7-8D43-8D55-29AD5D8A1E36}" type="datetime1">
              <a:rPr kumimoji="1" lang="ja-JP" altLang="en-US" smtClean="0"/>
              <a:t>2016/12/14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4257507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97280" y="2582335"/>
            <a:ext cx="493776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217920" y="2582334"/>
            <a:ext cx="4937760" cy="32867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7BB78B0-FDFF-7048-8B1D-F5C56EE9DEEF}" type="datetime1">
              <a:rPr kumimoji="1" lang="ja-JP" altLang="en-US" smtClean="0"/>
              <a:t>2016/12/14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1824856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EC8E2BB-AE21-5440-B295-9D77AF9DD493}" type="datetime1">
              <a:rPr kumimoji="1" lang="ja-JP" altLang="en-US" smtClean="0"/>
              <a:t>2016/12/14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1493814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9B85F1A-52AA-9B4C-A5F9-478852BF4C84}" type="datetime1">
              <a:rPr kumimoji="1" lang="ja-JP" altLang="en-US" smtClean="0"/>
              <a:t>2016/12/14</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4125541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499E50C-0179-B440-95F2-028AE0932393}" type="datetime1">
              <a:rPr kumimoji="1" lang="ja-JP" altLang="en-US" smtClean="0"/>
              <a:t>2016/12/14</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2788596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11065A6-FD6E-A74A-9CB0-6EE60D267264}" type="datetime1">
              <a:rPr kumimoji="1" lang="ja-JP" altLang="en-US" smtClean="0"/>
              <a:t>2016/12/14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BC92BFA-A7E0-7A40-85C6-4D7999F411B4}" type="slidenum">
              <a:rPr kumimoji="1" lang="ja-JP" altLang="en-US" smtClean="0"/>
              <a:t>‹#›</a:t>
            </a:fld>
            <a:endParaRPr kumimoji="1" lang="ja-JP" altLang="en-US"/>
          </a:p>
        </p:txBody>
      </p:sp>
    </p:spTree>
    <p:extLst>
      <p:ext uri="{BB962C8B-B14F-4D97-AF65-F5344CB8AC3E}">
        <p14:creationId xmlns:p14="http://schemas.microsoft.com/office/powerpoint/2010/main" val="40344879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CD240EB-004B-9944-8AFE-892D54E0633E}" type="datetime1">
              <a:rPr kumimoji="1" lang="ja-JP" altLang="en-US" smtClean="0"/>
              <a:t>2016/12/14</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BC92BFA-A7E0-7A40-85C6-4D7999F411B4}" type="slidenum">
              <a:rPr kumimoji="1" lang="ja-JP" altLang="en-US" smtClean="0"/>
              <a:t>‹#›</a:t>
            </a:fld>
            <a:endParaRPr kumimoji="1" lang="ja-JP"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5525095"/>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7.xml"/><Relationship Id="rId5" Type="http://schemas.openxmlformats.org/officeDocument/2006/relationships/image" Target="../media/image14.tiff"/><Relationship Id="rId4" Type="http://schemas.openxmlformats.org/officeDocument/2006/relationships/image" Target="../media/image13.tiff"/></Relationships>
</file>

<file path=ppt/slides/_rels/slide15.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7.xml"/><Relationship Id="rId5" Type="http://schemas.openxmlformats.org/officeDocument/2006/relationships/image" Target="../media/image14.tiff"/><Relationship Id="rId4" Type="http://schemas.openxmlformats.org/officeDocument/2006/relationships/image" Target="../media/image13.tiff"/></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3.tiff"/><Relationship Id="rId1" Type="http://schemas.openxmlformats.org/officeDocument/2006/relationships/slideLayout" Target="../slideLayouts/slideLayout2.xml"/><Relationship Id="rId5" Type="http://schemas.openxmlformats.org/officeDocument/2006/relationships/image" Target="../media/image11.tiff"/><Relationship Id="rId4" Type="http://schemas.openxmlformats.org/officeDocument/2006/relationships/image" Target="../media/image14.tif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1.tif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5.png"/><Relationship Id="rId7" Type="http://schemas.microsoft.com/office/2007/relationships/hdphoto" Target="../media/hdphoto3.wdp"/><Relationship Id="rId2" Type="http://schemas.openxmlformats.org/officeDocument/2006/relationships/image" Target="../media/image10.jpeg"/><Relationship Id="rId1" Type="http://schemas.openxmlformats.org/officeDocument/2006/relationships/slideLayout" Target="../slideLayouts/slideLayout2.xml"/><Relationship Id="rId6" Type="http://schemas.microsoft.com/office/2007/relationships/hdphoto" Target="../media/hdphoto2.wdp"/><Relationship Id="rId5" Type="http://schemas.microsoft.com/office/2007/relationships/hdphoto" Target="../media/hdphoto1.wdp"/><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3.tiff"/><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14.tiff"/></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1.tiff"/><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3.tiff"/><Relationship Id="rId1" Type="http://schemas.openxmlformats.org/officeDocument/2006/relationships/slideLayout" Target="../slideLayouts/slideLayout2.xml"/><Relationship Id="rId4" Type="http://schemas.openxmlformats.org/officeDocument/2006/relationships/image" Target="../media/image14.tif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jbpress.ismedia.jp/articles/-/43710?page=3"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fontScale="90000"/>
          </a:bodyPr>
          <a:lstStyle/>
          <a:p>
            <a:r>
              <a:rPr kumimoji="1" lang="en-US" altLang="ja-JP" dirty="0"/>
              <a:t/>
            </a:r>
            <a:br>
              <a:rPr kumimoji="1" lang="en-US" altLang="ja-JP" dirty="0"/>
            </a:br>
            <a:r>
              <a:rPr kumimoji="1" lang="ja-JP" altLang="en-US" dirty="0"/>
              <a:t> </a:t>
            </a:r>
            <a:r>
              <a:rPr lang="ja-JP" altLang="en-US" dirty="0" smtClean="0"/>
              <a:t>長続き</a:t>
            </a:r>
            <a:r>
              <a:rPr kumimoji="1" lang="ja-JP" altLang="en-US" dirty="0" smtClean="0"/>
              <a:t>す</a:t>
            </a:r>
            <a:r>
              <a:rPr lang="ja-JP" altLang="en-US" dirty="0" smtClean="0"/>
              <a:t>る</a:t>
            </a:r>
            <a:r>
              <a:rPr kumimoji="1" lang="ja-JP" altLang="en-US" dirty="0" smtClean="0"/>
              <a:t>行列</a:t>
            </a:r>
            <a:r>
              <a:rPr kumimoji="1" lang="ja-JP" altLang="en-US" dirty="0"/>
              <a:t>を創れ</a:t>
            </a:r>
            <a:r>
              <a:rPr kumimoji="1" lang="ja-JP" altLang="en-US" dirty="0" smtClean="0"/>
              <a:t>！</a:t>
            </a:r>
            <a:r>
              <a:rPr kumimoji="1" lang="en-US" altLang="ja-JP" dirty="0"/>
              <a:t/>
            </a:r>
            <a:br>
              <a:rPr kumimoji="1" lang="en-US" altLang="ja-JP" dirty="0"/>
            </a:br>
            <a:endParaRPr kumimoji="1" lang="ja-JP" altLang="en-US" dirty="0"/>
          </a:p>
        </p:txBody>
      </p:sp>
      <p:sp>
        <p:nvSpPr>
          <p:cNvPr id="3" name="サブタイトル 2"/>
          <p:cNvSpPr>
            <a:spLocks noGrp="1"/>
          </p:cNvSpPr>
          <p:nvPr>
            <p:ph type="subTitle" idx="1"/>
          </p:nvPr>
        </p:nvSpPr>
        <p:spPr/>
        <p:txBody>
          <a:bodyPr/>
          <a:lstStyle/>
          <a:p>
            <a:r>
              <a:rPr kumimoji="1" lang="ja-JP" altLang="en-US" dirty="0" smtClean="0"/>
              <a:t>青山学院大学    土橋ゼミナール</a:t>
            </a:r>
          </a:p>
          <a:p>
            <a:r>
              <a:rPr kumimoji="1" lang="ja-JP" altLang="en-US" dirty="0" smtClean="0"/>
              <a:t>秋葉麻衣   久保田貴之   細矢菜摘   三浦菜</a:t>
            </a:r>
            <a:endParaRPr kumimoji="1" lang="ja-JP" altLang="en-US" dirty="0"/>
          </a:p>
        </p:txBody>
      </p:sp>
    </p:spTree>
    <p:extLst>
      <p:ext uri="{BB962C8B-B14F-4D97-AF65-F5344CB8AC3E}">
        <p14:creationId xmlns:p14="http://schemas.microsoft.com/office/powerpoint/2010/main" val="1170710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14907" y="708188"/>
            <a:ext cx="10058400" cy="1010451"/>
          </a:xfrm>
        </p:spPr>
        <p:txBody>
          <a:bodyPr/>
          <a:lstStyle/>
          <a:p>
            <a:r>
              <a:rPr kumimoji="1" lang="ja-JP" altLang="en-US" dirty="0" smtClean="0"/>
              <a:t>先行研究</a:t>
            </a:r>
          </a:p>
        </p:txBody>
      </p:sp>
      <p:sp>
        <p:nvSpPr>
          <p:cNvPr id="12" name="フローチャート: データ 11"/>
          <p:cNvSpPr/>
          <p:nvPr/>
        </p:nvSpPr>
        <p:spPr>
          <a:xfrm>
            <a:off x="7736681" y="81955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イントロ</a:t>
            </a:r>
            <a:endParaRPr kumimoji="1" lang="ja-JP" altLang="en-US" sz="1600" dirty="0">
              <a:solidFill>
                <a:schemeClr val="tx1"/>
              </a:solidFill>
            </a:endParaRPr>
          </a:p>
        </p:txBody>
      </p:sp>
      <p:sp>
        <p:nvSpPr>
          <p:cNvPr id="13" name="フローチャート: データ 12"/>
          <p:cNvSpPr/>
          <p:nvPr/>
        </p:nvSpPr>
        <p:spPr>
          <a:xfrm>
            <a:off x="8331393" y="826382"/>
            <a:ext cx="667959" cy="906320"/>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現象分析</a:t>
            </a:r>
            <a:endParaRPr kumimoji="1" lang="ja-JP" altLang="en-US" sz="1600" dirty="0">
              <a:solidFill>
                <a:schemeClr val="tx1"/>
              </a:solidFill>
            </a:endParaRPr>
          </a:p>
        </p:txBody>
      </p:sp>
      <p:sp>
        <p:nvSpPr>
          <p:cNvPr id="14" name="フローチャート: データ 13"/>
          <p:cNvSpPr/>
          <p:nvPr/>
        </p:nvSpPr>
        <p:spPr>
          <a:xfrm>
            <a:off x="8933294" y="826380"/>
            <a:ext cx="660770" cy="919522"/>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研究目的</a:t>
            </a:r>
            <a:endParaRPr kumimoji="1" lang="ja-JP" altLang="en-US" sz="1600" dirty="0">
              <a:solidFill>
                <a:schemeClr val="tx1"/>
              </a:solidFill>
            </a:endParaRPr>
          </a:p>
        </p:txBody>
      </p:sp>
      <p:sp>
        <p:nvSpPr>
          <p:cNvPr id="15" name="フローチャート: データ 14"/>
          <p:cNvSpPr/>
          <p:nvPr/>
        </p:nvSpPr>
        <p:spPr>
          <a:xfrm>
            <a:off x="9543275" y="609668"/>
            <a:ext cx="794885" cy="1136234"/>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先行研究</a:t>
            </a:r>
            <a:endParaRPr kumimoji="1" lang="ja-JP" altLang="en-US" dirty="0">
              <a:solidFill>
                <a:schemeClr val="tx1"/>
              </a:solidFill>
            </a:endParaRPr>
          </a:p>
        </p:txBody>
      </p:sp>
      <p:sp>
        <p:nvSpPr>
          <p:cNvPr id="16" name="フローチャート: データ 15"/>
          <p:cNvSpPr/>
          <p:nvPr/>
        </p:nvSpPr>
        <p:spPr>
          <a:xfrm>
            <a:off x="10229883" y="81935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仮説</a:t>
            </a:r>
            <a:endParaRPr kumimoji="1" lang="ja-JP" altLang="en-US" sz="1600" dirty="0">
              <a:solidFill>
                <a:schemeClr val="tx1"/>
              </a:solidFill>
            </a:endParaRPr>
          </a:p>
        </p:txBody>
      </p:sp>
      <p:sp>
        <p:nvSpPr>
          <p:cNvPr id="17" name="フローチャート: データ 16"/>
          <p:cNvSpPr/>
          <p:nvPr/>
        </p:nvSpPr>
        <p:spPr>
          <a:xfrm>
            <a:off x="10859229" y="81934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検証</a:t>
            </a:r>
            <a:endParaRPr kumimoji="1" lang="ja-JP" altLang="en-US" sz="1600" dirty="0">
              <a:solidFill>
                <a:schemeClr val="tx1"/>
              </a:solidFill>
            </a:endParaRPr>
          </a:p>
        </p:txBody>
      </p:sp>
      <p:pic>
        <p:nvPicPr>
          <p:cNvPr id="1026" name="Picture 2" descr="「ショップ イラスト」の画像検索結果"/>
          <p:cNvPicPr>
            <a:picLocks noChangeAspect="1" noChangeArrowheads="1"/>
          </p:cNvPicPr>
          <p:nvPr/>
        </p:nvPicPr>
        <p:blipFill rotWithShape="1">
          <a:blip r:embed="rId3">
            <a:lum bright="70000" contrast="-70000"/>
            <a:extLst>
              <a:ext uri="{28A0092B-C50C-407E-A947-70E740481C1C}">
                <a14:useLocalDpi xmlns:a14="http://schemas.microsoft.com/office/drawing/2010/main" val="0"/>
              </a:ext>
            </a:extLst>
          </a:blip>
          <a:srcRect r="32305"/>
          <a:stretch/>
        </p:blipFill>
        <p:spPr bwMode="auto">
          <a:xfrm>
            <a:off x="4829781" y="4138383"/>
            <a:ext cx="946338" cy="1786566"/>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6BC92BFA-A7E0-7A40-85C6-4D7999F411B4}" type="slidenum">
              <a:rPr kumimoji="1" lang="ja-JP" altLang="en-US" sz="2600" smtClean="0">
                <a:solidFill>
                  <a:schemeClr val="bg1"/>
                </a:solidFill>
              </a:rPr>
              <a:t>10</a:t>
            </a:fld>
            <a:endParaRPr kumimoji="1" lang="ja-JP" altLang="en-US" sz="2600" dirty="0">
              <a:solidFill>
                <a:schemeClr val="bg1"/>
              </a:solidFill>
            </a:endParaRPr>
          </a:p>
        </p:txBody>
      </p:sp>
      <p:grpSp>
        <p:nvGrpSpPr>
          <p:cNvPr id="21" name="図形グループ 20"/>
          <p:cNvGrpSpPr/>
          <p:nvPr/>
        </p:nvGrpSpPr>
        <p:grpSpPr>
          <a:xfrm flipH="1">
            <a:off x="1994787" y="5136812"/>
            <a:ext cx="2809089" cy="891565"/>
            <a:chOff x="8317799" y="5197639"/>
            <a:chExt cx="3587725" cy="1012416"/>
          </a:xfrm>
        </p:grpSpPr>
        <p:pic>
          <p:nvPicPr>
            <p:cNvPr id="22" name="図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24" name="図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3500" y="5197640"/>
              <a:ext cx="891012" cy="1012414"/>
            </a:xfrm>
            <a:prstGeom prst="rect">
              <a:avLst/>
            </a:prstGeom>
          </p:spPr>
        </p:pic>
        <p:pic>
          <p:nvPicPr>
            <p:cNvPr id="25" name="図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2487" y="5197639"/>
              <a:ext cx="891012" cy="1012414"/>
            </a:xfrm>
            <a:prstGeom prst="rect">
              <a:avLst/>
            </a:prstGeom>
          </p:spPr>
        </p:pic>
        <p:pic>
          <p:nvPicPr>
            <p:cNvPr id="26" name="図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7799" y="5197641"/>
              <a:ext cx="891012" cy="1012413"/>
            </a:xfrm>
            <a:prstGeom prst="rect">
              <a:avLst/>
            </a:prstGeom>
          </p:spPr>
        </p:pic>
      </p:grpSp>
      <p:sp>
        <p:nvSpPr>
          <p:cNvPr id="19" name="ホームベース 18"/>
          <p:cNvSpPr/>
          <p:nvPr/>
        </p:nvSpPr>
        <p:spPr>
          <a:xfrm>
            <a:off x="151703" y="3455196"/>
            <a:ext cx="2512448" cy="1239572"/>
          </a:xfrm>
          <a:prstGeom prst="homePlate">
            <a:avLst>
              <a:gd name="adj" fmla="val 57975"/>
            </a:avLst>
          </a:prstGeom>
          <a:solidFill>
            <a:schemeClr val="accent4">
              <a:lumMod val="20000"/>
              <a:lumOff val="8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6903" y="3611570"/>
            <a:ext cx="2270719" cy="923330"/>
          </a:xfrm>
          <a:prstGeom prst="rect">
            <a:avLst/>
          </a:prstGeom>
          <a:noFill/>
        </p:spPr>
        <p:txBody>
          <a:bodyPr wrap="square" rtlCol="0">
            <a:spAutoFit/>
          </a:bodyPr>
          <a:lstStyle/>
          <a:p>
            <a:pPr algn="ctr"/>
            <a:r>
              <a:rPr kumimoji="1" lang="ja-JP" altLang="en-US" dirty="0" smtClean="0"/>
              <a:t>マイスターの法則</a:t>
            </a:r>
            <a:endParaRPr lang="en-US" altLang="ja-JP" dirty="0" smtClean="0"/>
          </a:p>
          <a:p>
            <a:pPr algn="ctr"/>
            <a:r>
              <a:rPr kumimoji="1" lang="ja-JP" altLang="en-US" dirty="0" smtClean="0"/>
              <a:t>行列中</a:t>
            </a:r>
            <a:r>
              <a:rPr lang="ja-JP" altLang="en-US" dirty="0" smtClean="0"/>
              <a:t>のストレス</a:t>
            </a:r>
            <a:endParaRPr lang="en-US" altLang="ja-JP" dirty="0" smtClean="0"/>
          </a:p>
          <a:p>
            <a:pPr algn="ctr"/>
            <a:r>
              <a:rPr kumimoji="1" lang="ja-JP" altLang="en-US" dirty="0" smtClean="0"/>
              <a:t>並ばせ方・列の形状</a:t>
            </a:r>
            <a:endParaRPr lang="en-US" altLang="ja-JP" dirty="0"/>
          </a:p>
        </p:txBody>
      </p:sp>
      <p:sp>
        <p:nvSpPr>
          <p:cNvPr id="27" name="テキスト ボックス 26"/>
          <p:cNvSpPr txBox="1"/>
          <p:nvPr/>
        </p:nvSpPr>
        <p:spPr>
          <a:xfrm>
            <a:off x="2568833" y="3086767"/>
            <a:ext cx="2794147" cy="1323439"/>
          </a:xfrm>
          <a:prstGeom prst="rect">
            <a:avLst/>
          </a:prstGeom>
          <a:noFill/>
        </p:spPr>
        <p:txBody>
          <a:bodyPr wrap="square" rtlCol="0">
            <a:spAutoFit/>
          </a:bodyPr>
          <a:lstStyle/>
          <a:p>
            <a:pPr algn="ctr"/>
            <a:r>
              <a:rPr kumimoji="1" lang="ja-JP" altLang="en-US" sz="4000" dirty="0" smtClean="0"/>
              <a:t>行列単体の</a:t>
            </a:r>
            <a:endParaRPr kumimoji="1" lang="en-US" altLang="ja-JP" sz="4000" dirty="0" smtClean="0"/>
          </a:p>
          <a:p>
            <a:pPr algn="ctr"/>
            <a:r>
              <a:rPr kumimoji="1" lang="ja-JP" altLang="en-US" sz="4000" dirty="0" smtClean="0"/>
              <a:t>研究</a:t>
            </a:r>
            <a:endParaRPr lang="en-US" altLang="ja-JP" sz="4000" dirty="0"/>
          </a:p>
        </p:txBody>
      </p:sp>
      <p:grpSp>
        <p:nvGrpSpPr>
          <p:cNvPr id="28" name="図形グループ 20"/>
          <p:cNvGrpSpPr/>
          <p:nvPr/>
        </p:nvGrpSpPr>
        <p:grpSpPr>
          <a:xfrm flipH="1">
            <a:off x="-114145" y="5147796"/>
            <a:ext cx="2092914" cy="891565"/>
            <a:chOff x="9232487" y="5197639"/>
            <a:chExt cx="2673037" cy="1012416"/>
          </a:xfrm>
        </p:grpSpPr>
        <p:pic>
          <p:nvPicPr>
            <p:cNvPr id="29" name="図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30" name="図 2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3500" y="5197640"/>
              <a:ext cx="891012" cy="1012414"/>
            </a:xfrm>
            <a:prstGeom prst="rect">
              <a:avLst/>
            </a:prstGeom>
          </p:spPr>
        </p:pic>
        <p:pic>
          <p:nvPicPr>
            <p:cNvPr id="31" name="図 3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2487" y="5197639"/>
              <a:ext cx="891012" cy="1012414"/>
            </a:xfrm>
            <a:prstGeom prst="rect">
              <a:avLst/>
            </a:prstGeom>
          </p:spPr>
        </p:pic>
      </p:grpSp>
      <p:pic>
        <p:nvPicPr>
          <p:cNvPr id="48" name="Picture 2" descr="「ショップ イラスト」の画像検索結果"/>
          <p:cNvPicPr>
            <a:picLocks noChangeAspect="1" noChangeArrowheads="1"/>
          </p:cNvPicPr>
          <p:nvPr/>
        </p:nvPicPr>
        <p:blipFill rotWithShape="1">
          <a:blip r:embed="rId3">
            <a:extLst>
              <a:ext uri="{28A0092B-C50C-407E-A947-70E740481C1C}">
                <a14:useLocalDpi xmlns:a14="http://schemas.microsoft.com/office/drawing/2010/main" val="0"/>
              </a:ext>
            </a:extLst>
          </a:blip>
          <a:srcRect l="34293" r="-10695"/>
          <a:stretch/>
        </p:blipFill>
        <p:spPr bwMode="auto">
          <a:xfrm>
            <a:off x="6685466" y="4178325"/>
            <a:ext cx="1060742" cy="1774368"/>
          </a:xfrm>
          <a:prstGeom prst="rect">
            <a:avLst/>
          </a:prstGeom>
          <a:noFill/>
          <a:extLst>
            <a:ext uri="{909E8E84-426E-40DD-AFC4-6F175D3DCCD1}">
              <a14:hiddenFill xmlns:a14="http://schemas.microsoft.com/office/drawing/2010/main">
                <a:solidFill>
                  <a:srgbClr val="FFFFFF"/>
                </a:solidFill>
              </a14:hiddenFill>
            </a:ext>
          </a:extLst>
        </p:spPr>
      </p:pic>
      <p:sp>
        <p:nvSpPr>
          <p:cNvPr id="49" name="ホームベース 48"/>
          <p:cNvSpPr/>
          <p:nvPr/>
        </p:nvSpPr>
        <p:spPr>
          <a:xfrm rot="10800000">
            <a:off x="10001499" y="3587514"/>
            <a:ext cx="1973686" cy="1109715"/>
          </a:xfrm>
          <a:prstGeom prst="homePlate">
            <a:avLst/>
          </a:prstGeom>
          <a:solidFill>
            <a:srgbClr val="FFE2DD"/>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7461189" y="2820924"/>
            <a:ext cx="2813233" cy="1938992"/>
          </a:xfrm>
          <a:prstGeom prst="rect">
            <a:avLst/>
          </a:prstGeom>
          <a:noFill/>
        </p:spPr>
        <p:txBody>
          <a:bodyPr wrap="square" rtlCol="0">
            <a:spAutoFit/>
          </a:bodyPr>
          <a:lstStyle/>
          <a:p>
            <a:pPr algn="ctr"/>
            <a:r>
              <a:rPr kumimoji="1" lang="ja-JP" altLang="en-US" sz="4000" dirty="0" smtClean="0"/>
              <a:t>行列と</a:t>
            </a:r>
            <a:endParaRPr kumimoji="1" lang="en-US" altLang="ja-JP" sz="4000" dirty="0" smtClean="0"/>
          </a:p>
          <a:p>
            <a:pPr algn="ctr"/>
            <a:r>
              <a:rPr kumimoji="1" lang="ja-JP" altLang="en-US" sz="4000" dirty="0" smtClean="0"/>
              <a:t>サービスの</a:t>
            </a:r>
            <a:endParaRPr kumimoji="1" lang="en-US" altLang="ja-JP" sz="4000" dirty="0" smtClean="0"/>
          </a:p>
          <a:p>
            <a:pPr algn="ctr"/>
            <a:r>
              <a:rPr kumimoji="1" lang="ja-JP" altLang="en-US" sz="4000" dirty="0" smtClean="0"/>
              <a:t>関係</a:t>
            </a:r>
            <a:endParaRPr lang="en-US" altLang="ja-JP" sz="4000" dirty="0"/>
          </a:p>
        </p:txBody>
      </p:sp>
      <p:sp>
        <p:nvSpPr>
          <p:cNvPr id="51" name="テキスト ボックス 50"/>
          <p:cNvSpPr txBox="1"/>
          <p:nvPr/>
        </p:nvSpPr>
        <p:spPr>
          <a:xfrm>
            <a:off x="10128787" y="3716660"/>
            <a:ext cx="2089039" cy="923330"/>
          </a:xfrm>
          <a:prstGeom prst="rect">
            <a:avLst/>
          </a:prstGeom>
          <a:noFill/>
        </p:spPr>
        <p:txBody>
          <a:bodyPr wrap="square" rtlCol="0">
            <a:spAutoFit/>
          </a:bodyPr>
          <a:lstStyle/>
          <a:p>
            <a:pPr algn="ctr"/>
            <a:r>
              <a:rPr lang="ja-JP" altLang="en-US" dirty="0" smtClean="0"/>
              <a:t>ロイヤルティ</a:t>
            </a:r>
            <a:endParaRPr lang="en-US" altLang="ja-JP" dirty="0" smtClean="0"/>
          </a:p>
          <a:p>
            <a:pPr algn="ctr"/>
            <a:r>
              <a:rPr lang="ja-JP" altLang="en-US" dirty="0" smtClean="0"/>
              <a:t>評価</a:t>
            </a:r>
            <a:endParaRPr lang="en-US" altLang="ja-JP" dirty="0" smtClean="0"/>
          </a:p>
          <a:p>
            <a:pPr algn="ctr"/>
            <a:r>
              <a:rPr lang="ja-JP" altLang="en-US" dirty="0" smtClean="0"/>
              <a:t>態度</a:t>
            </a:r>
            <a:r>
              <a:rPr lang="ja-JP" altLang="en-US" dirty="0"/>
              <a:t>形成</a:t>
            </a:r>
            <a:endParaRPr lang="en-US" altLang="ja-JP" dirty="0"/>
          </a:p>
        </p:txBody>
      </p:sp>
      <p:grpSp>
        <p:nvGrpSpPr>
          <p:cNvPr id="52" name="図形グループ 20"/>
          <p:cNvGrpSpPr/>
          <p:nvPr/>
        </p:nvGrpSpPr>
        <p:grpSpPr>
          <a:xfrm>
            <a:off x="7690088" y="5152500"/>
            <a:ext cx="2584334" cy="886861"/>
            <a:chOff x="8317799" y="5197639"/>
            <a:chExt cx="3587725" cy="1012416"/>
          </a:xfrm>
        </p:grpSpPr>
        <p:pic>
          <p:nvPicPr>
            <p:cNvPr id="53" name="図 5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54" name="図 5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3500" y="5197640"/>
              <a:ext cx="891012" cy="1012414"/>
            </a:xfrm>
            <a:prstGeom prst="rect">
              <a:avLst/>
            </a:prstGeom>
          </p:spPr>
        </p:pic>
        <p:pic>
          <p:nvPicPr>
            <p:cNvPr id="55" name="図 5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2487" y="5197639"/>
              <a:ext cx="891012" cy="1012414"/>
            </a:xfrm>
            <a:prstGeom prst="rect">
              <a:avLst/>
            </a:prstGeom>
          </p:spPr>
        </p:pic>
        <p:pic>
          <p:nvPicPr>
            <p:cNvPr id="56" name="図 5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7799" y="5197641"/>
              <a:ext cx="891012" cy="1012413"/>
            </a:xfrm>
            <a:prstGeom prst="rect">
              <a:avLst/>
            </a:prstGeom>
          </p:spPr>
        </p:pic>
      </p:grpSp>
      <p:grpSp>
        <p:nvGrpSpPr>
          <p:cNvPr id="57" name="図形グループ 20"/>
          <p:cNvGrpSpPr/>
          <p:nvPr/>
        </p:nvGrpSpPr>
        <p:grpSpPr>
          <a:xfrm>
            <a:off x="10265896" y="5141518"/>
            <a:ext cx="1916933" cy="886860"/>
            <a:chOff x="8317799" y="5197639"/>
            <a:chExt cx="2661199" cy="1012415"/>
          </a:xfrm>
        </p:grpSpPr>
        <p:pic>
          <p:nvPicPr>
            <p:cNvPr id="58" name="図 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32487" y="5197639"/>
              <a:ext cx="891012" cy="1012414"/>
            </a:xfrm>
            <a:prstGeom prst="rect">
              <a:avLst/>
            </a:prstGeom>
          </p:spPr>
        </p:pic>
        <p:pic>
          <p:nvPicPr>
            <p:cNvPr id="59" name="図 5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7799" y="5197641"/>
              <a:ext cx="891012" cy="1012413"/>
            </a:xfrm>
            <a:prstGeom prst="rect">
              <a:avLst/>
            </a:prstGeom>
          </p:spPr>
        </p:pic>
        <p:pic>
          <p:nvPicPr>
            <p:cNvPr id="65" name="図 6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87986" y="5197639"/>
              <a:ext cx="891012" cy="1012414"/>
            </a:xfrm>
            <a:prstGeom prst="rect">
              <a:avLst/>
            </a:prstGeom>
          </p:spPr>
        </p:pic>
      </p:grpSp>
      <p:sp>
        <p:nvSpPr>
          <p:cNvPr id="62" name="テキスト ボックス 61"/>
          <p:cNvSpPr txBox="1"/>
          <p:nvPr/>
        </p:nvSpPr>
        <p:spPr>
          <a:xfrm>
            <a:off x="146872" y="2083139"/>
            <a:ext cx="4381500" cy="584775"/>
          </a:xfrm>
          <a:prstGeom prst="rect">
            <a:avLst/>
          </a:prstGeom>
          <a:noFill/>
        </p:spPr>
        <p:txBody>
          <a:bodyPr wrap="square" rtlCol="0">
            <a:spAutoFit/>
          </a:bodyPr>
          <a:lstStyle/>
          <a:p>
            <a:r>
              <a:rPr kumimoji="1" lang="ja-JP" altLang="en-US" sz="3200" dirty="0" smtClean="0">
                <a:effectLst>
                  <a:glow rad="228600">
                    <a:schemeClr val="accent6">
                      <a:satMod val="175000"/>
                      <a:alpha val="40000"/>
                    </a:schemeClr>
                  </a:glow>
                </a:effectLst>
              </a:rPr>
              <a:t>従来の行列研究</a:t>
            </a:r>
            <a:endParaRPr kumimoji="1" lang="ja-JP" altLang="en-US" sz="3200" dirty="0">
              <a:effectLst>
                <a:glow rad="228600">
                  <a:schemeClr val="accent6">
                    <a:satMod val="175000"/>
                    <a:alpha val="40000"/>
                  </a:schemeClr>
                </a:glow>
              </a:effectLst>
            </a:endParaRPr>
          </a:p>
        </p:txBody>
      </p:sp>
      <p:sp>
        <p:nvSpPr>
          <p:cNvPr id="64" name="テキスト ボックス 63"/>
          <p:cNvSpPr txBox="1"/>
          <p:nvPr/>
        </p:nvSpPr>
        <p:spPr>
          <a:xfrm>
            <a:off x="6411893" y="2078612"/>
            <a:ext cx="5563292" cy="584775"/>
          </a:xfrm>
          <a:prstGeom prst="rect">
            <a:avLst/>
          </a:prstGeom>
          <a:noFill/>
        </p:spPr>
        <p:txBody>
          <a:bodyPr wrap="square" rtlCol="0">
            <a:spAutoFit/>
          </a:bodyPr>
          <a:lstStyle/>
          <a:p>
            <a:pPr algn="r"/>
            <a:r>
              <a:rPr lang="ja-JP" altLang="en-US" sz="3200" dirty="0" smtClean="0">
                <a:effectLst>
                  <a:glow rad="228600">
                    <a:srgbClr val="FFA293">
                      <a:alpha val="40000"/>
                    </a:srgbClr>
                  </a:glow>
                </a:effectLst>
              </a:rPr>
              <a:t>必要とされる</a:t>
            </a:r>
            <a:r>
              <a:rPr kumimoji="1" lang="ja-JP" altLang="en-US" sz="3200" dirty="0" smtClean="0">
                <a:effectLst>
                  <a:glow rad="228600">
                    <a:srgbClr val="FFA293">
                      <a:alpha val="40000"/>
                    </a:srgbClr>
                  </a:glow>
                </a:effectLst>
              </a:rPr>
              <a:t>行列研究</a:t>
            </a:r>
            <a:endParaRPr kumimoji="1" lang="ja-JP" altLang="en-US" sz="3200" dirty="0">
              <a:effectLst>
                <a:glow rad="228600">
                  <a:srgbClr val="FFA293">
                    <a:alpha val="40000"/>
                  </a:srgbClr>
                </a:glow>
              </a:effectLst>
            </a:endParaRPr>
          </a:p>
        </p:txBody>
      </p:sp>
    </p:spTree>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星 16 87"/>
          <p:cNvSpPr/>
          <p:nvPr/>
        </p:nvSpPr>
        <p:spPr>
          <a:xfrm>
            <a:off x="9624982" y="3109099"/>
            <a:ext cx="1692723" cy="1587500"/>
          </a:xfrm>
          <a:prstGeom prst="star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t>利益</a:t>
            </a:r>
            <a:endParaRPr kumimoji="1" lang="ja-JP" altLang="en-US" sz="2800" dirty="0"/>
          </a:p>
        </p:txBody>
      </p:sp>
      <p:sp>
        <p:nvSpPr>
          <p:cNvPr id="2" name="タイトル 1"/>
          <p:cNvSpPr>
            <a:spLocks noGrp="1"/>
          </p:cNvSpPr>
          <p:nvPr>
            <p:ph type="title"/>
          </p:nvPr>
        </p:nvSpPr>
        <p:spPr/>
        <p:txBody>
          <a:bodyPr/>
          <a:lstStyle/>
          <a:p>
            <a:r>
              <a:rPr kumimoji="1" lang="ja-JP" altLang="en-US" dirty="0" smtClean="0"/>
              <a:t>先行研究</a:t>
            </a:r>
          </a:p>
        </p:txBody>
      </p:sp>
      <p:sp>
        <p:nvSpPr>
          <p:cNvPr id="7" name="スライド番号プレースホルダー 6"/>
          <p:cNvSpPr>
            <a:spLocks noGrp="1"/>
          </p:cNvSpPr>
          <p:nvPr>
            <p:ph type="sldNum" sz="quarter" idx="12"/>
          </p:nvPr>
        </p:nvSpPr>
        <p:spPr/>
        <p:txBody>
          <a:bodyPr/>
          <a:lstStyle/>
          <a:p>
            <a:fld id="{6BC92BFA-A7E0-7A40-85C6-4D7999F411B4}" type="slidenum">
              <a:rPr kumimoji="1" lang="ja-JP" altLang="en-US" sz="2600" smtClean="0">
                <a:solidFill>
                  <a:schemeClr val="bg1"/>
                </a:solidFill>
              </a:rPr>
              <a:t>11</a:t>
            </a:fld>
            <a:endParaRPr kumimoji="1" lang="ja-JP" altLang="en-US" sz="2600" dirty="0">
              <a:solidFill>
                <a:schemeClr val="bg1"/>
              </a:solidFill>
            </a:endParaRPr>
          </a:p>
        </p:txBody>
      </p:sp>
      <p:sp>
        <p:nvSpPr>
          <p:cNvPr id="10" name="角丸四角形 9"/>
          <p:cNvSpPr/>
          <p:nvPr/>
        </p:nvSpPr>
        <p:spPr>
          <a:xfrm>
            <a:off x="2107708" y="2027200"/>
            <a:ext cx="1896945" cy="1571565"/>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再購買</a:t>
            </a:r>
            <a:endParaRPr kumimoji="1" lang="ja-JP" altLang="en-US" sz="2800" dirty="0">
              <a:solidFill>
                <a:schemeClr val="tx1"/>
              </a:solidFill>
            </a:endParaRPr>
          </a:p>
        </p:txBody>
      </p:sp>
      <p:sp>
        <p:nvSpPr>
          <p:cNvPr id="11" name="角丸四角形 10"/>
          <p:cNvSpPr/>
          <p:nvPr/>
        </p:nvSpPr>
        <p:spPr>
          <a:xfrm>
            <a:off x="2076332" y="4247285"/>
            <a:ext cx="1959697" cy="1455074"/>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クチコミ</a:t>
            </a:r>
            <a:endParaRPr kumimoji="1" lang="ja-JP" altLang="en-US" sz="2800" dirty="0">
              <a:solidFill>
                <a:schemeClr val="tx1"/>
              </a:solidFill>
            </a:endParaRPr>
          </a:p>
        </p:txBody>
      </p:sp>
      <p:sp>
        <p:nvSpPr>
          <p:cNvPr id="14" name="角丸四角形 13"/>
          <p:cNvSpPr/>
          <p:nvPr/>
        </p:nvSpPr>
        <p:spPr>
          <a:xfrm>
            <a:off x="6785990" y="2027200"/>
            <a:ext cx="1959697" cy="1574397"/>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収益アップ</a:t>
            </a:r>
            <a:endParaRPr kumimoji="1" lang="ja-JP" altLang="en-US" sz="2800" dirty="0">
              <a:solidFill>
                <a:schemeClr val="tx1"/>
              </a:solidFill>
            </a:endParaRPr>
          </a:p>
        </p:txBody>
      </p:sp>
      <p:cxnSp>
        <p:nvCxnSpPr>
          <p:cNvPr id="16" name="直線矢印コネクタ 15"/>
          <p:cNvCxnSpPr>
            <a:stCxn id="10" idx="3"/>
            <a:endCxn id="14" idx="1"/>
          </p:cNvCxnSpPr>
          <p:nvPr/>
        </p:nvCxnSpPr>
        <p:spPr>
          <a:xfrm>
            <a:off x="4004653" y="2812983"/>
            <a:ext cx="2781337" cy="141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直線矢印コネクタ 3"/>
          <p:cNvCxnSpPr>
            <a:stCxn id="11" idx="3"/>
            <a:endCxn id="14" idx="1"/>
          </p:cNvCxnSpPr>
          <p:nvPr/>
        </p:nvCxnSpPr>
        <p:spPr>
          <a:xfrm flipV="1">
            <a:off x="4036029" y="2814399"/>
            <a:ext cx="2749961" cy="216042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直線矢印コネクタ 17"/>
          <p:cNvCxnSpPr>
            <a:stCxn id="14" idx="3"/>
            <a:endCxn id="88" idx="10"/>
          </p:cNvCxnSpPr>
          <p:nvPr/>
        </p:nvCxnSpPr>
        <p:spPr>
          <a:xfrm>
            <a:off x="8745687" y="2814399"/>
            <a:ext cx="879295" cy="108845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9" name="角丸四角形 18"/>
          <p:cNvSpPr/>
          <p:nvPr/>
        </p:nvSpPr>
        <p:spPr>
          <a:xfrm>
            <a:off x="6785991" y="4167559"/>
            <a:ext cx="1959696" cy="1614525"/>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コスト削減</a:t>
            </a:r>
            <a:endParaRPr lang="en-US" altLang="ja-JP" sz="2800" dirty="0" smtClean="0">
              <a:solidFill>
                <a:schemeClr val="tx1"/>
              </a:solidFill>
            </a:endParaRPr>
          </a:p>
        </p:txBody>
      </p:sp>
      <p:cxnSp>
        <p:nvCxnSpPr>
          <p:cNvPr id="21" name="直線矢印コネクタ 20"/>
          <p:cNvCxnSpPr>
            <a:stCxn id="19" idx="3"/>
            <a:endCxn id="88" idx="10"/>
          </p:cNvCxnSpPr>
          <p:nvPr/>
        </p:nvCxnSpPr>
        <p:spPr>
          <a:xfrm flipV="1">
            <a:off x="8745687" y="3902849"/>
            <a:ext cx="879295" cy="107197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直線矢印コネクタ 4"/>
          <p:cNvCxnSpPr>
            <a:stCxn id="10" idx="3"/>
            <a:endCxn id="19" idx="1"/>
          </p:cNvCxnSpPr>
          <p:nvPr/>
        </p:nvCxnSpPr>
        <p:spPr>
          <a:xfrm>
            <a:off x="4004653" y="2812983"/>
            <a:ext cx="2781338" cy="216183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a:stCxn id="11" idx="3"/>
            <a:endCxn id="19" idx="1"/>
          </p:cNvCxnSpPr>
          <p:nvPr/>
        </p:nvCxnSpPr>
        <p:spPr>
          <a:xfrm>
            <a:off x="4036029" y="4974822"/>
            <a:ext cx="2749962"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3" name="テキスト ボックス 32"/>
          <p:cNvSpPr txBox="1"/>
          <p:nvPr/>
        </p:nvSpPr>
        <p:spPr>
          <a:xfrm>
            <a:off x="4374003" y="6459785"/>
            <a:ext cx="4569985" cy="646331"/>
          </a:xfrm>
          <a:prstGeom prst="rect">
            <a:avLst/>
          </a:prstGeom>
          <a:noFill/>
        </p:spPr>
        <p:txBody>
          <a:bodyPr wrap="square" rtlCol="0">
            <a:spAutoFit/>
          </a:bodyPr>
          <a:lstStyle/>
          <a:p>
            <a:r>
              <a:rPr lang="ja-JP" altLang="en-US" dirty="0" smtClean="0">
                <a:solidFill>
                  <a:schemeClr val="bg1"/>
                </a:solidFill>
              </a:rPr>
              <a:t>小野</a:t>
            </a:r>
            <a:r>
              <a:rPr lang="ja-JP" altLang="en-US" dirty="0">
                <a:solidFill>
                  <a:schemeClr val="bg1"/>
                </a:solidFill>
              </a:rPr>
              <a:t>譲二 </a:t>
            </a:r>
            <a:r>
              <a:rPr lang="ja-JP" altLang="en-US" dirty="0" smtClean="0">
                <a:solidFill>
                  <a:schemeClr val="bg1"/>
                </a:solidFill>
              </a:rPr>
              <a:t>「顧客満足</a:t>
            </a:r>
            <a:r>
              <a:rPr lang="en-US" altLang="ja-JP" dirty="0" smtClean="0">
                <a:solidFill>
                  <a:schemeClr val="bg1"/>
                </a:solidFill>
              </a:rPr>
              <a:t>〔CS〕</a:t>
            </a:r>
            <a:r>
              <a:rPr lang="ja-JP" altLang="en-US" dirty="0" smtClean="0">
                <a:solidFill>
                  <a:schemeClr val="bg1"/>
                </a:solidFill>
              </a:rPr>
              <a:t>の</a:t>
            </a:r>
            <a:r>
              <a:rPr lang="ja-JP" altLang="en-US" dirty="0">
                <a:solidFill>
                  <a:schemeClr val="bg1"/>
                </a:solidFill>
              </a:rPr>
              <a:t>知識」参考</a:t>
            </a:r>
            <a:r>
              <a:rPr lang="ja-JP" altLang="en-US" dirty="0" smtClean="0">
                <a:solidFill>
                  <a:schemeClr val="bg1"/>
                </a:solidFill>
              </a:rPr>
              <a:t>に作成</a:t>
            </a:r>
            <a:endParaRPr lang="ja-JP" altLang="en-US" dirty="0">
              <a:solidFill>
                <a:schemeClr val="bg1"/>
              </a:solidFill>
            </a:endParaRPr>
          </a:p>
          <a:p>
            <a:endParaRPr kumimoji="1" lang="ja-JP" altLang="en-US" dirty="0">
              <a:solidFill>
                <a:schemeClr val="tx1">
                  <a:lumMod val="75000"/>
                  <a:lumOff val="25000"/>
                </a:schemeClr>
              </a:solidFill>
            </a:endParaRPr>
          </a:p>
        </p:txBody>
      </p:sp>
      <p:pic>
        <p:nvPicPr>
          <p:cNvPr id="20" name="コンテンツ プレースホルダー 32"/>
          <p:cNvPicPr>
            <a:picLocks noGrp="1" noChangeAspect="1"/>
          </p:cNvPicPr>
          <p:nvPr>
            <p:ph idx="1"/>
          </p:nvPr>
        </p:nvPicPr>
        <p:blipFill>
          <a:blip r:embed="rId3"/>
          <a:stretch>
            <a:fillRect/>
          </a:stretch>
        </p:blipFill>
        <p:spPr>
          <a:xfrm>
            <a:off x="107266" y="2507986"/>
            <a:ext cx="1937690" cy="2626749"/>
          </a:xfrm>
          <a:prstGeom prst="rect">
            <a:avLst/>
          </a:prstGeom>
        </p:spPr>
      </p:pic>
      <p:sp>
        <p:nvSpPr>
          <p:cNvPr id="3" name="テキスト ボックス 2"/>
          <p:cNvSpPr txBox="1"/>
          <p:nvPr/>
        </p:nvSpPr>
        <p:spPr>
          <a:xfrm>
            <a:off x="837250" y="3109099"/>
            <a:ext cx="461665" cy="3175000"/>
          </a:xfrm>
          <a:prstGeom prst="rect">
            <a:avLst/>
          </a:prstGeom>
          <a:noFill/>
        </p:spPr>
        <p:txBody>
          <a:bodyPr vert="eaVert" wrap="square" rtlCol="0">
            <a:spAutoFit/>
          </a:bodyPr>
          <a:lstStyle/>
          <a:p>
            <a:r>
              <a:rPr kumimoji="1" lang="ja-JP" altLang="en-US" dirty="0" smtClean="0"/>
              <a:t>既存客</a:t>
            </a:r>
            <a:endParaRPr kumimoji="1" lang="ja-JP" altLang="en-US" dirty="0"/>
          </a:p>
        </p:txBody>
      </p:sp>
    </p:spTree>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山形 30"/>
          <p:cNvSpPr/>
          <p:nvPr/>
        </p:nvSpPr>
        <p:spPr>
          <a:xfrm rot="5400000">
            <a:off x="373343" y="5004417"/>
            <a:ext cx="1417210" cy="1521342"/>
          </a:xfrm>
          <a:prstGeom prst="chevron">
            <a:avLst/>
          </a:prstGeom>
          <a:gradFill flip="none" rotWithShape="1">
            <a:gsLst>
              <a:gs pos="0">
                <a:srgbClr val="CA0614">
                  <a:tint val="66000"/>
                  <a:satMod val="160000"/>
                </a:srgbClr>
              </a:gs>
              <a:gs pos="50000">
                <a:srgbClr val="CA0614">
                  <a:tint val="44500"/>
                  <a:satMod val="160000"/>
                </a:srgbClr>
              </a:gs>
              <a:gs pos="100000">
                <a:srgbClr val="CA0614">
                  <a:tint val="23500"/>
                  <a:satMod val="160000"/>
                </a:srgbClr>
              </a:gs>
            </a:gsLst>
            <a:path path="circle">
              <a:fillToRect t="100000" r="100000"/>
            </a:path>
            <a:tileRect l="-100000" b="-100000"/>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山形 29"/>
          <p:cNvSpPr/>
          <p:nvPr/>
        </p:nvSpPr>
        <p:spPr>
          <a:xfrm rot="5400000">
            <a:off x="384403" y="4129468"/>
            <a:ext cx="1417210" cy="1521342"/>
          </a:xfrm>
          <a:prstGeom prst="chevron">
            <a:avLst/>
          </a:prstGeom>
          <a:gradFill flip="none" rotWithShape="1">
            <a:gsLst>
              <a:gs pos="0">
                <a:srgbClr val="CA0614">
                  <a:tint val="66000"/>
                  <a:satMod val="160000"/>
                </a:srgbClr>
              </a:gs>
              <a:gs pos="50000">
                <a:srgbClr val="CA0614">
                  <a:tint val="44500"/>
                  <a:satMod val="160000"/>
                </a:srgbClr>
              </a:gs>
              <a:gs pos="100000">
                <a:srgbClr val="CA0614">
                  <a:tint val="23500"/>
                  <a:satMod val="160000"/>
                </a:srgbClr>
              </a:gs>
            </a:gsLst>
            <a:path path="circle">
              <a:fillToRect t="100000" r="100000"/>
            </a:path>
            <a:tileRect l="-100000" b="-100000"/>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山形 28"/>
          <p:cNvSpPr/>
          <p:nvPr/>
        </p:nvSpPr>
        <p:spPr>
          <a:xfrm rot="5400000">
            <a:off x="357407" y="3275675"/>
            <a:ext cx="1471201" cy="1521342"/>
          </a:xfrm>
          <a:prstGeom prst="chevron">
            <a:avLst/>
          </a:prstGeom>
          <a:gradFill flip="none" rotWithShape="1">
            <a:gsLst>
              <a:gs pos="0">
                <a:srgbClr val="CA0614">
                  <a:tint val="66000"/>
                  <a:satMod val="160000"/>
                </a:srgbClr>
              </a:gs>
              <a:gs pos="50000">
                <a:srgbClr val="CA0614">
                  <a:tint val="44500"/>
                  <a:satMod val="160000"/>
                </a:srgbClr>
              </a:gs>
              <a:gs pos="100000">
                <a:srgbClr val="CA0614">
                  <a:tint val="23500"/>
                  <a:satMod val="160000"/>
                </a:srgbClr>
              </a:gs>
            </a:gsLst>
            <a:path path="circle">
              <a:fillToRect t="100000" r="100000"/>
            </a:path>
            <a:tileRect l="-100000" b="-100000"/>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山形 27"/>
          <p:cNvSpPr/>
          <p:nvPr/>
        </p:nvSpPr>
        <p:spPr>
          <a:xfrm rot="5400000">
            <a:off x="369621" y="2414187"/>
            <a:ext cx="1446774" cy="1521342"/>
          </a:xfrm>
          <a:prstGeom prst="chevron">
            <a:avLst/>
          </a:prstGeom>
          <a:gradFill flip="none" rotWithShape="1">
            <a:gsLst>
              <a:gs pos="0">
                <a:srgbClr val="CA0614">
                  <a:tint val="66000"/>
                  <a:satMod val="160000"/>
                </a:srgbClr>
              </a:gs>
              <a:gs pos="50000">
                <a:srgbClr val="CA0614">
                  <a:tint val="44500"/>
                  <a:satMod val="160000"/>
                </a:srgbClr>
              </a:gs>
              <a:gs pos="100000">
                <a:srgbClr val="CA0614">
                  <a:tint val="23500"/>
                  <a:satMod val="160000"/>
                </a:srgbClr>
              </a:gs>
            </a:gsLst>
            <a:path path="circle">
              <a:fillToRect t="100000" r="100000"/>
            </a:path>
            <a:tileRect l="-100000" b="-100000"/>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山形 26"/>
          <p:cNvSpPr/>
          <p:nvPr/>
        </p:nvSpPr>
        <p:spPr>
          <a:xfrm rot="5400000">
            <a:off x="350224" y="1544431"/>
            <a:ext cx="1485568" cy="1521342"/>
          </a:xfrm>
          <a:prstGeom prst="chevron">
            <a:avLst/>
          </a:prstGeom>
          <a:gradFill flip="none" rotWithShape="1">
            <a:gsLst>
              <a:gs pos="0">
                <a:srgbClr val="CA0614">
                  <a:tint val="66000"/>
                  <a:satMod val="160000"/>
                </a:srgbClr>
              </a:gs>
              <a:gs pos="50000">
                <a:srgbClr val="CA0614">
                  <a:tint val="44500"/>
                  <a:satMod val="160000"/>
                </a:srgbClr>
              </a:gs>
              <a:gs pos="100000">
                <a:srgbClr val="CA0614">
                  <a:tint val="23500"/>
                  <a:satMod val="160000"/>
                </a:srgbClr>
              </a:gs>
            </a:gsLst>
            <a:path path="circle">
              <a:fillToRect t="100000" r="100000"/>
            </a:path>
            <a:tileRect l="-100000" b="-100000"/>
          </a:gra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角丸四角形 12"/>
          <p:cNvSpPr/>
          <p:nvPr/>
        </p:nvSpPr>
        <p:spPr>
          <a:xfrm>
            <a:off x="1376849" y="2222700"/>
            <a:ext cx="10398976" cy="1521359"/>
          </a:xfrm>
          <a:prstGeom prst="roundRect">
            <a:avLst/>
          </a:prstGeom>
          <a:solidFill>
            <a:schemeClr val="bg1"/>
          </a:solidFill>
          <a:ln w="7620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951124" y="295589"/>
            <a:ext cx="10058400" cy="1450757"/>
          </a:xfrm>
        </p:spPr>
        <p:txBody>
          <a:bodyPr/>
          <a:lstStyle/>
          <a:p>
            <a:r>
              <a:rPr kumimoji="1" lang="ja-JP" altLang="en-US" dirty="0" smtClean="0"/>
              <a:t>仮説導出</a:t>
            </a:r>
            <a:r>
              <a:rPr kumimoji="1" lang="en-US" altLang="ja-JP" dirty="0" smtClean="0"/>
              <a:t>〜</a:t>
            </a:r>
            <a:r>
              <a:rPr kumimoji="1" lang="ja-JP" altLang="en-US" dirty="0" smtClean="0"/>
              <a:t>ロイヤルティ</a:t>
            </a:r>
            <a:r>
              <a:rPr kumimoji="1"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12</a:t>
            </a:fld>
            <a:endParaRPr kumimoji="1" lang="ja-JP" altLang="en-US" sz="2600" dirty="0"/>
          </a:p>
        </p:txBody>
      </p:sp>
      <p:sp>
        <p:nvSpPr>
          <p:cNvPr id="8" name="テキスト ボックス 7"/>
          <p:cNvSpPr txBox="1"/>
          <p:nvPr/>
        </p:nvSpPr>
        <p:spPr>
          <a:xfrm rot="10800000" flipV="1">
            <a:off x="0" y="6367197"/>
            <a:ext cx="11212483" cy="646331"/>
          </a:xfrm>
          <a:prstGeom prst="rect">
            <a:avLst/>
          </a:prstGeom>
          <a:noFill/>
        </p:spPr>
        <p:txBody>
          <a:bodyPr wrap="square" rtlCol="0">
            <a:spAutoFit/>
          </a:bodyPr>
          <a:lstStyle/>
          <a:p>
            <a:r>
              <a:rPr kumimoji="1" lang="ja-JP" altLang="en-US" dirty="0" smtClean="0">
                <a:solidFill>
                  <a:schemeClr val="bg1"/>
                </a:solidFill>
              </a:rPr>
              <a:t>小野（</a:t>
            </a:r>
            <a:r>
              <a:rPr kumimoji="1" lang="en-US" altLang="ja-JP" dirty="0" smtClean="0">
                <a:solidFill>
                  <a:schemeClr val="bg1"/>
                </a:solidFill>
              </a:rPr>
              <a:t>2010</a:t>
            </a:r>
            <a:r>
              <a:rPr kumimoji="1" lang="ja-JP" altLang="en-US" dirty="0" smtClean="0">
                <a:solidFill>
                  <a:schemeClr val="bg1"/>
                </a:solidFill>
              </a:rPr>
              <a:t>）</a:t>
            </a:r>
            <a:r>
              <a:rPr kumimoji="1" lang="en-US" altLang="ja-JP" dirty="0" smtClean="0">
                <a:solidFill>
                  <a:schemeClr val="bg1"/>
                </a:solidFill>
              </a:rPr>
              <a:t>『</a:t>
            </a:r>
            <a:r>
              <a:rPr kumimoji="1" lang="ja-JP" altLang="en-US" dirty="0" smtClean="0">
                <a:solidFill>
                  <a:schemeClr val="bg1"/>
                </a:solidFill>
              </a:rPr>
              <a:t>顧客満足</a:t>
            </a:r>
            <a:r>
              <a:rPr kumimoji="1" lang="en-US" altLang="ja-JP" dirty="0" smtClean="0">
                <a:solidFill>
                  <a:schemeClr val="bg1"/>
                </a:solidFill>
              </a:rPr>
              <a:t>〔CS〕</a:t>
            </a:r>
            <a:r>
              <a:rPr kumimoji="1" lang="ja-JP" altLang="en-US" dirty="0" smtClean="0">
                <a:solidFill>
                  <a:schemeClr val="bg1"/>
                </a:solidFill>
              </a:rPr>
              <a:t>の知識</a:t>
            </a:r>
            <a:r>
              <a:rPr kumimoji="1" lang="en-US" altLang="ja-JP" dirty="0" smtClean="0">
                <a:solidFill>
                  <a:schemeClr val="bg1"/>
                </a:solidFill>
              </a:rPr>
              <a:t>』</a:t>
            </a:r>
            <a:r>
              <a:rPr kumimoji="1" lang="ja-JP" altLang="en-US" dirty="0" smtClean="0">
                <a:solidFill>
                  <a:schemeClr val="bg1"/>
                </a:solidFill>
              </a:rPr>
              <a:t>、     </a:t>
            </a:r>
            <a:r>
              <a:rPr lang="ja-JP" altLang="en-US" dirty="0" smtClean="0">
                <a:solidFill>
                  <a:schemeClr val="bg1"/>
                </a:solidFill>
              </a:rPr>
              <a:t>峰尾</a:t>
            </a:r>
            <a:r>
              <a:rPr lang="ja-JP" altLang="en-US" dirty="0">
                <a:solidFill>
                  <a:schemeClr val="bg1"/>
                </a:solidFill>
              </a:rPr>
              <a:t>（</a:t>
            </a:r>
            <a:r>
              <a:rPr lang="en-US" altLang="ja-JP" dirty="0">
                <a:solidFill>
                  <a:schemeClr val="bg1"/>
                </a:solidFill>
              </a:rPr>
              <a:t>2011</a:t>
            </a:r>
            <a:r>
              <a:rPr lang="ja-JP" altLang="en-US" dirty="0">
                <a:solidFill>
                  <a:schemeClr val="bg1"/>
                </a:solidFill>
              </a:rPr>
              <a:t>）「業態選択行動研究における店舗選択行動研究の意義」</a:t>
            </a:r>
          </a:p>
          <a:p>
            <a:endParaRPr kumimoji="1" lang="ja-JP" altLang="en-US" dirty="0"/>
          </a:p>
        </p:txBody>
      </p:sp>
      <p:sp>
        <p:nvSpPr>
          <p:cNvPr id="12" name="角丸四角形 11"/>
          <p:cNvSpPr/>
          <p:nvPr/>
        </p:nvSpPr>
        <p:spPr>
          <a:xfrm>
            <a:off x="1376850" y="4426284"/>
            <a:ext cx="10262633" cy="1521359"/>
          </a:xfrm>
          <a:prstGeom prst="roundRect">
            <a:avLst/>
          </a:prstGeom>
          <a:solidFill>
            <a:schemeClr val="bg1"/>
          </a:solidFill>
          <a:ln w="76200">
            <a:solidFill>
              <a:schemeClr val="accent2">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1547209" y="2658761"/>
            <a:ext cx="3358423" cy="204510"/>
          </a:xfrm>
          <a:prstGeom prst="rect">
            <a:avLst/>
          </a:prstGeom>
          <a:solidFill>
            <a:srgbClr val="65FBFF"/>
          </a:solidFill>
          <a:ln>
            <a:solidFill>
              <a:srgbClr val="65FB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109417" y="1821061"/>
            <a:ext cx="10575039" cy="2062103"/>
          </a:xfrm>
          <a:prstGeom prst="rect">
            <a:avLst/>
          </a:prstGeom>
          <a:noFill/>
          <a:ln>
            <a:noFill/>
          </a:ln>
        </p:spPr>
        <p:txBody>
          <a:bodyPr wrap="square" rtlCol="0">
            <a:spAutoFit/>
          </a:bodyPr>
          <a:lstStyle/>
          <a:p>
            <a:endParaRPr lang="ja-JP" altLang="en-US" sz="3200" dirty="0">
              <a:latin typeface="+mn-ea"/>
            </a:endParaRPr>
          </a:p>
          <a:p>
            <a:r>
              <a:rPr lang="ja-JP" altLang="en-US" sz="3200" dirty="0">
                <a:latin typeface="+mn-ea"/>
              </a:rPr>
              <a:t>   </a:t>
            </a:r>
            <a:r>
              <a:rPr lang="ja-JP" altLang="en-US" sz="3200" dirty="0" smtClean="0">
                <a:ln w="3175">
                  <a:noFill/>
                </a:ln>
                <a:latin typeface="+mn-ea"/>
                <a:cs typeface="Arial Unicode MS" panose="020B0604020202020204" pitchFamily="50" charset="-128"/>
              </a:rPr>
              <a:t>心理的</a:t>
            </a:r>
            <a:r>
              <a:rPr lang="ja-JP" altLang="en-US" sz="3200" dirty="0">
                <a:ln w="3175">
                  <a:noFill/>
                </a:ln>
                <a:latin typeface="+mn-ea"/>
                <a:cs typeface="Arial Unicode MS" panose="020B0604020202020204" pitchFamily="50" charset="-128"/>
              </a:rPr>
              <a:t>ロイヤルティ </a:t>
            </a:r>
          </a:p>
          <a:p>
            <a:r>
              <a:rPr lang="ja-JP" altLang="en-US" sz="3200" dirty="0">
                <a:latin typeface="+mn-ea"/>
              </a:rPr>
              <a:t>           コミットメント・再購買意図・再購買可能性・推奨意図</a:t>
            </a:r>
          </a:p>
          <a:p>
            <a:endParaRPr kumimoji="1" lang="ja-JP" altLang="en-US" sz="3200" dirty="0"/>
          </a:p>
        </p:txBody>
      </p:sp>
      <p:sp>
        <p:nvSpPr>
          <p:cNvPr id="33" name="正方形/長方形 32"/>
          <p:cNvSpPr/>
          <p:nvPr/>
        </p:nvSpPr>
        <p:spPr>
          <a:xfrm>
            <a:off x="1708946" y="4994017"/>
            <a:ext cx="3358423" cy="204510"/>
          </a:xfrm>
          <a:prstGeom prst="rect">
            <a:avLst/>
          </a:prstGeom>
          <a:solidFill>
            <a:srgbClr val="A6FF5D"/>
          </a:solidFill>
          <a:ln>
            <a:solidFill>
              <a:srgbClr val="A6F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682399" y="4648354"/>
            <a:ext cx="10181459" cy="1077218"/>
          </a:xfrm>
          <a:prstGeom prst="rect">
            <a:avLst/>
          </a:prstGeom>
          <a:noFill/>
        </p:spPr>
        <p:txBody>
          <a:bodyPr wrap="square" rtlCol="0">
            <a:spAutoFit/>
          </a:bodyPr>
          <a:lstStyle/>
          <a:p>
            <a:r>
              <a:rPr lang="ja-JP" altLang="en-US" sz="3200" dirty="0" smtClean="0">
                <a:ln w="3175">
                  <a:noFill/>
                </a:ln>
                <a:latin typeface="+mn-ea"/>
              </a:rPr>
              <a:t>行動的</a:t>
            </a:r>
            <a:r>
              <a:rPr lang="ja-JP" altLang="en-US" sz="3200" dirty="0">
                <a:ln w="3175">
                  <a:noFill/>
                </a:ln>
                <a:latin typeface="+mn-ea"/>
              </a:rPr>
              <a:t>ロイヤルティ</a:t>
            </a:r>
            <a:r>
              <a:rPr lang="ja-JP" altLang="en-US" sz="3200" dirty="0">
                <a:ln w="3175">
                  <a:solidFill>
                    <a:sysClr val="windowText" lastClr="000000"/>
                  </a:solidFill>
                </a:ln>
                <a:solidFill>
                  <a:schemeClr val="accent2">
                    <a:lumMod val="20000"/>
                    <a:lumOff val="80000"/>
                  </a:schemeClr>
                </a:solidFill>
                <a:latin typeface="+mn-ea"/>
              </a:rPr>
              <a:t> </a:t>
            </a:r>
            <a:r>
              <a:rPr lang="ja-JP" altLang="en-US" sz="3200" dirty="0" smtClean="0">
                <a:solidFill>
                  <a:schemeClr val="accent2">
                    <a:lumMod val="20000"/>
                    <a:lumOff val="80000"/>
                  </a:schemeClr>
                </a:solidFill>
                <a:latin typeface="+mn-ea"/>
              </a:rPr>
              <a:t> </a:t>
            </a:r>
            <a:endParaRPr lang="ja-JP" altLang="en-US" sz="3200" dirty="0">
              <a:solidFill>
                <a:schemeClr val="accent2">
                  <a:lumMod val="20000"/>
                  <a:lumOff val="80000"/>
                </a:schemeClr>
              </a:solidFill>
              <a:latin typeface="+mn-ea"/>
            </a:endParaRPr>
          </a:p>
          <a:p>
            <a:r>
              <a:rPr lang="ja-JP" altLang="en-US" sz="3200" dirty="0">
                <a:latin typeface="+mn-ea"/>
              </a:rPr>
              <a:t>      </a:t>
            </a:r>
            <a:r>
              <a:rPr lang="ja-JP" altLang="en-US" sz="3200" dirty="0" smtClean="0">
                <a:latin typeface="+mn-ea"/>
              </a:rPr>
              <a:t>  関係</a:t>
            </a:r>
            <a:r>
              <a:rPr lang="ja-JP" altLang="en-US" sz="3200" dirty="0">
                <a:latin typeface="+mn-ea"/>
              </a:rPr>
              <a:t>の長さ、関係の深さ、関係の広さ、顧客シェア</a:t>
            </a:r>
            <a:endParaRPr kumimoji="1" lang="ja-JP" altLang="en-US" sz="3200" dirty="0"/>
          </a:p>
        </p:txBody>
      </p:sp>
      <p:sp>
        <p:nvSpPr>
          <p:cNvPr id="16" name="円/楕円 15"/>
          <p:cNvSpPr/>
          <p:nvPr/>
        </p:nvSpPr>
        <p:spPr>
          <a:xfrm>
            <a:off x="1036551" y="1770640"/>
            <a:ext cx="4703212" cy="215219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上矢印 19"/>
          <p:cNvSpPr/>
          <p:nvPr/>
        </p:nvSpPr>
        <p:spPr>
          <a:xfrm rot="10800000">
            <a:off x="4922453" y="3750920"/>
            <a:ext cx="8192530" cy="3002089"/>
          </a:xfrm>
          <a:prstGeom prst="upArrow">
            <a:avLst>
              <a:gd name="adj1" fmla="val 28582"/>
              <a:gd name="adj2" fmla="val 72638"/>
            </a:avLst>
          </a:prstGeom>
          <a:solidFill>
            <a:schemeClr val="accent3">
              <a:lumMod val="40000"/>
              <a:lumOff val="60000"/>
            </a:schemeClr>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上矢印 18"/>
          <p:cNvSpPr/>
          <p:nvPr/>
        </p:nvSpPr>
        <p:spPr>
          <a:xfrm rot="10800000">
            <a:off x="-893626" y="3719676"/>
            <a:ext cx="8192530" cy="3002089"/>
          </a:xfrm>
          <a:prstGeom prst="upArrow">
            <a:avLst>
              <a:gd name="adj1" fmla="val 28582"/>
              <a:gd name="adj2" fmla="val 72638"/>
            </a:avLst>
          </a:prstGeom>
          <a:solidFill>
            <a:srgbClr val="E0F88A"/>
          </a:solidFill>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p:txBody>
          <a:bodyPr/>
          <a:lstStyle/>
          <a:p>
            <a:r>
              <a:rPr kumimoji="1" lang="ja-JP" altLang="en-US" dirty="0" smtClean="0"/>
              <a:t>仮説導出</a:t>
            </a:r>
            <a:r>
              <a:rPr kumimoji="1" lang="en-US" altLang="ja-JP" dirty="0" smtClean="0"/>
              <a:t>〜</a:t>
            </a:r>
            <a:r>
              <a:rPr kumimoji="1" lang="ja-JP" altLang="en-US" dirty="0" smtClean="0"/>
              <a:t>消費者特性</a:t>
            </a:r>
            <a:r>
              <a:rPr kumimoji="1" lang="en-US" altLang="ja-JP" dirty="0" smtClean="0"/>
              <a:t>〜</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13</a:t>
            </a:fld>
            <a:endParaRPr kumimoji="1" lang="ja-JP" altLang="en-US" sz="2600" dirty="0"/>
          </a:p>
        </p:txBody>
      </p:sp>
      <p:grpSp>
        <p:nvGrpSpPr>
          <p:cNvPr id="15" name="グループ化 14"/>
          <p:cNvGrpSpPr/>
          <p:nvPr/>
        </p:nvGrpSpPr>
        <p:grpSpPr>
          <a:xfrm>
            <a:off x="589791" y="1996794"/>
            <a:ext cx="5616113" cy="2646879"/>
            <a:chOff x="613719" y="3787567"/>
            <a:chExt cx="5419632" cy="2646879"/>
          </a:xfrm>
        </p:grpSpPr>
        <p:sp>
          <p:nvSpPr>
            <p:cNvPr id="14" name="正方形/長方形 13"/>
            <p:cNvSpPr/>
            <p:nvPr/>
          </p:nvSpPr>
          <p:spPr>
            <a:xfrm>
              <a:off x="613719" y="4344576"/>
              <a:ext cx="5371070" cy="164998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016641" y="3787567"/>
              <a:ext cx="2565225" cy="1015663"/>
            </a:xfrm>
            <a:prstGeom prst="rect">
              <a:avLst/>
            </a:prstGeom>
            <a:ln w="28575">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6000" dirty="0" smtClean="0">
                  <a:effectLst>
                    <a:outerShdw blurRad="50800" dist="38100" dir="2700000" algn="tl" rotWithShape="0">
                      <a:prstClr val="black">
                        <a:alpha val="40000"/>
                      </a:prstClr>
                    </a:outerShdw>
                  </a:effectLst>
                </a:rPr>
                <a:t>同調性</a:t>
              </a:r>
              <a:endParaRPr kumimoji="1" lang="ja-JP" altLang="en-US" sz="6000" dirty="0">
                <a:effectLst>
                  <a:outerShdw blurRad="50800" dist="38100" dir="2700000" algn="tl" rotWithShape="0">
                    <a:prstClr val="black">
                      <a:alpha val="40000"/>
                    </a:prstClr>
                  </a:outerShdw>
                </a:effectLst>
              </a:endParaRPr>
            </a:p>
          </p:txBody>
        </p:sp>
        <p:sp>
          <p:nvSpPr>
            <p:cNvPr id="10" name="テキスト ボックス 9"/>
            <p:cNvSpPr txBox="1"/>
            <p:nvPr/>
          </p:nvSpPr>
          <p:spPr>
            <a:xfrm>
              <a:off x="719945" y="4803230"/>
              <a:ext cx="5313406" cy="1631216"/>
            </a:xfrm>
            <a:prstGeom prst="rect">
              <a:avLst/>
            </a:prstGeom>
            <a:noFill/>
          </p:spPr>
          <p:txBody>
            <a:bodyPr wrap="square" rtlCol="0">
              <a:spAutoFit/>
            </a:bodyPr>
            <a:lstStyle/>
            <a:p>
              <a:r>
                <a:rPr lang="ja-JP" altLang="en-US" sz="2000" dirty="0">
                  <a:solidFill>
                    <a:prstClr val="black">
                      <a:lumMod val="75000"/>
                      <a:lumOff val="25000"/>
                    </a:prstClr>
                  </a:solidFill>
                </a:rPr>
                <a:t>自分とは異なる意見・態度・行動を周囲から求められたとき、迷いながらも周りの意見・態度・行動に合わせてしまう</a:t>
              </a:r>
              <a:r>
                <a:rPr lang="ja-JP" altLang="en-US" sz="2000" dirty="0" smtClean="0">
                  <a:solidFill>
                    <a:prstClr val="black">
                      <a:lumMod val="75000"/>
                      <a:lumOff val="25000"/>
                    </a:prstClr>
                  </a:solidFill>
                </a:rPr>
                <a:t>メカニズム</a:t>
              </a:r>
              <a:r>
                <a:rPr lang="en-US" altLang="ja-JP" sz="2000" dirty="0" smtClean="0">
                  <a:solidFill>
                    <a:prstClr val="black">
                      <a:lumMod val="75000"/>
                      <a:lumOff val="25000"/>
                    </a:prstClr>
                  </a:solidFill>
                </a:rPr>
                <a:t>(</a:t>
              </a:r>
              <a:r>
                <a:rPr lang="ja-JP" altLang="en-US" sz="2000" dirty="0" smtClean="0">
                  <a:solidFill>
                    <a:prstClr val="black">
                      <a:lumMod val="75000"/>
                      <a:lumOff val="25000"/>
                    </a:prstClr>
                  </a:solidFill>
                </a:rPr>
                <a:t>程度</a:t>
              </a:r>
              <a:r>
                <a:rPr lang="en-US" altLang="ja-JP" sz="2000" dirty="0" smtClean="0">
                  <a:solidFill>
                    <a:prstClr val="black">
                      <a:lumMod val="75000"/>
                      <a:lumOff val="25000"/>
                    </a:prstClr>
                  </a:solidFill>
                </a:rPr>
                <a:t>)</a:t>
              </a:r>
              <a:r>
                <a:rPr lang="ja-JP" altLang="en-US" sz="2000" dirty="0" smtClean="0">
                  <a:solidFill>
                    <a:prstClr val="black">
                      <a:lumMod val="75000"/>
                      <a:lumOff val="25000"/>
                    </a:prstClr>
                  </a:solidFill>
                </a:rPr>
                <a:t>（藤原、</a:t>
              </a:r>
              <a:r>
                <a:rPr lang="en-US" altLang="ja-JP" sz="2000" dirty="0" smtClean="0">
                  <a:solidFill>
                    <a:prstClr val="black">
                      <a:lumMod val="75000"/>
                      <a:lumOff val="25000"/>
                    </a:prstClr>
                  </a:solidFill>
                </a:rPr>
                <a:t>2006</a:t>
              </a:r>
              <a:r>
                <a:rPr lang="ja-JP" altLang="en-US" sz="2000" dirty="0" smtClean="0">
                  <a:solidFill>
                    <a:prstClr val="black">
                      <a:lumMod val="75000"/>
                      <a:lumOff val="25000"/>
                    </a:prstClr>
                  </a:solidFill>
                </a:rPr>
                <a:t>）</a:t>
              </a:r>
              <a:endParaRPr lang="ja-JP" altLang="en-US" sz="2000" dirty="0">
                <a:solidFill>
                  <a:prstClr val="black">
                    <a:lumMod val="75000"/>
                    <a:lumOff val="25000"/>
                  </a:prstClr>
                </a:solidFill>
              </a:endParaRPr>
            </a:p>
            <a:p>
              <a:endParaRPr kumimoji="1" lang="ja-JP" altLang="en-US" sz="2000" dirty="0"/>
            </a:p>
          </p:txBody>
        </p:sp>
      </p:grpSp>
      <p:grpSp>
        <p:nvGrpSpPr>
          <p:cNvPr id="21" name="グループ化 20"/>
          <p:cNvGrpSpPr/>
          <p:nvPr/>
        </p:nvGrpSpPr>
        <p:grpSpPr>
          <a:xfrm>
            <a:off x="6305971" y="1826162"/>
            <a:ext cx="5425496" cy="2572304"/>
            <a:chOff x="6305971" y="1826162"/>
            <a:chExt cx="5425496" cy="2572304"/>
          </a:xfrm>
        </p:grpSpPr>
        <p:grpSp>
          <p:nvGrpSpPr>
            <p:cNvPr id="13" name="グループ化 12"/>
            <p:cNvGrpSpPr/>
            <p:nvPr/>
          </p:nvGrpSpPr>
          <p:grpSpPr>
            <a:xfrm>
              <a:off x="6305971" y="2559356"/>
              <a:ext cx="5425496" cy="1839110"/>
              <a:chOff x="5771542" y="2854960"/>
              <a:chExt cx="4128916" cy="1319260"/>
            </a:xfrm>
          </p:grpSpPr>
          <p:sp>
            <p:nvSpPr>
              <p:cNvPr id="11" name="正方形/長方形 10"/>
              <p:cNvSpPr/>
              <p:nvPr/>
            </p:nvSpPr>
            <p:spPr>
              <a:xfrm>
                <a:off x="5771542" y="2854960"/>
                <a:ext cx="4091959" cy="121416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771542" y="3445648"/>
                <a:ext cx="4128916" cy="728572"/>
              </a:xfrm>
              <a:prstGeom prst="rect">
                <a:avLst/>
              </a:prstGeom>
              <a:noFill/>
            </p:spPr>
            <p:txBody>
              <a:bodyPr wrap="square" rtlCol="0">
                <a:spAutoFit/>
              </a:bodyPr>
              <a:lstStyle/>
              <a:p>
                <a:pPr algn="ctr"/>
                <a:r>
                  <a:rPr lang="ja-JP" altLang="en-US" sz="2000" dirty="0">
                    <a:solidFill>
                      <a:prstClr val="black">
                        <a:lumMod val="75000"/>
                        <a:lumOff val="25000"/>
                      </a:prstClr>
                    </a:solidFill>
                  </a:rPr>
                  <a:t>不本意な時間待ちを</a:t>
                </a:r>
                <a:r>
                  <a:rPr lang="ja-JP" altLang="en-US" sz="2000" dirty="0" smtClean="0">
                    <a:solidFill>
                      <a:prstClr val="black">
                        <a:lumMod val="75000"/>
                        <a:lumOff val="25000"/>
                      </a:prstClr>
                    </a:solidFill>
                  </a:rPr>
                  <a:t>強いられる</a:t>
                </a:r>
                <a:endParaRPr lang="en-US" altLang="ja-JP" sz="2000" dirty="0" smtClean="0">
                  <a:solidFill>
                    <a:prstClr val="black">
                      <a:lumMod val="75000"/>
                      <a:lumOff val="25000"/>
                    </a:prstClr>
                  </a:solidFill>
                </a:endParaRPr>
              </a:p>
              <a:p>
                <a:pPr algn="ctr"/>
                <a:r>
                  <a:rPr lang="ja-JP" altLang="en-US" sz="2000" dirty="0" smtClean="0">
                    <a:solidFill>
                      <a:prstClr val="black">
                        <a:lumMod val="75000"/>
                        <a:lumOff val="25000"/>
                      </a:prstClr>
                    </a:solidFill>
                  </a:rPr>
                  <a:t>事態</a:t>
                </a:r>
                <a:r>
                  <a:rPr lang="ja-JP" altLang="en-US" sz="2000" dirty="0">
                    <a:solidFill>
                      <a:prstClr val="black">
                        <a:lumMod val="75000"/>
                        <a:lumOff val="25000"/>
                      </a:prstClr>
                    </a:solidFill>
                  </a:rPr>
                  <a:t>に対する耐性の低さ。（</a:t>
                </a:r>
                <a:r>
                  <a:rPr lang="ja-JP" altLang="en-US" sz="2000" dirty="0" smtClean="0">
                    <a:solidFill>
                      <a:prstClr val="black">
                        <a:lumMod val="75000"/>
                        <a:lumOff val="25000"/>
                      </a:prstClr>
                    </a:solidFill>
                  </a:rPr>
                  <a:t>岩田、</a:t>
                </a:r>
                <a:r>
                  <a:rPr lang="en-US" altLang="ja-JP" sz="2000" dirty="0" smtClean="0">
                    <a:solidFill>
                      <a:prstClr val="black">
                        <a:lumMod val="75000"/>
                        <a:lumOff val="25000"/>
                      </a:prstClr>
                    </a:solidFill>
                  </a:rPr>
                  <a:t>1994</a:t>
                </a:r>
                <a:r>
                  <a:rPr lang="ja-JP" altLang="en-US" sz="2000" dirty="0" smtClean="0">
                    <a:solidFill>
                      <a:prstClr val="black">
                        <a:lumMod val="75000"/>
                        <a:lumOff val="25000"/>
                      </a:prstClr>
                    </a:solidFill>
                  </a:rPr>
                  <a:t>）</a:t>
                </a:r>
                <a:endParaRPr lang="ja-JP" altLang="en-US" sz="2000" dirty="0">
                  <a:solidFill>
                    <a:prstClr val="black">
                      <a:lumMod val="75000"/>
                      <a:lumOff val="25000"/>
                    </a:prstClr>
                  </a:solidFill>
                </a:endParaRPr>
              </a:p>
              <a:p>
                <a:pPr algn="ctr"/>
                <a:endParaRPr kumimoji="1" lang="ja-JP" altLang="en-US" sz="2000" dirty="0"/>
              </a:p>
            </p:txBody>
          </p:sp>
        </p:grpSp>
        <p:sp>
          <p:nvSpPr>
            <p:cNvPr id="16" name="テキスト ボックス 15"/>
            <p:cNvSpPr txBox="1"/>
            <p:nvPr/>
          </p:nvSpPr>
          <p:spPr>
            <a:xfrm>
              <a:off x="6732718" y="1826162"/>
              <a:ext cx="4572001" cy="1569660"/>
            </a:xfrm>
            <a:prstGeom prst="rect">
              <a:avLst/>
            </a:prstGeom>
            <a:ln w="28575">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4800" dirty="0" smtClean="0">
                  <a:effectLst>
                    <a:outerShdw blurRad="50800" dist="38100" dir="2700000" algn="tl" rotWithShape="0">
                      <a:prstClr val="black">
                        <a:alpha val="40000"/>
                      </a:prstClr>
                    </a:outerShdw>
                  </a:effectLst>
                </a:rPr>
                <a:t>時間待ちストレス不耐性</a:t>
              </a:r>
              <a:endParaRPr kumimoji="1" lang="ja-JP" altLang="en-US" sz="4800" dirty="0">
                <a:effectLst>
                  <a:outerShdw blurRad="50800" dist="38100" dir="2700000" algn="tl" rotWithShape="0">
                    <a:prstClr val="black">
                      <a:alpha val="40000"/>
                    </a:prstClr>
                  </a:outerShdw>
                </a:effectLst>
              </a:endParaRPr>
            </a:p>
          </p:txBody>
        </p:sp>
      </p:grpSp>
      <p:sp>
        <p:nvSpPr>
          <p:cNvPr id="17" name="テキスト ボックス 16"/>
          <p:cNvSpPr txBox="1"/>
          <p:nvPr/>
        </p:nvSpPr>
        <p:spPr>
          <a:xfrm>
            <a:off x="491440" y="4847575"/>
            <a:ext cx="5716179" cy="1569660"/>
          </a:xfrm>
          <a:prstGeom prst="rect">
            <a:avLst/>
          </a:prstGeom>
          <a:noFill/>
        </p:spPr>
        <p:txBody>
          <a:bodyPr wrap="square" rtlCol="0">
            <a:spAutoFit/>
          </a:bodyPr>
          <a:lstStyle/>
          <a:p>
            <a:pPr marL="285750" indent="-285750">
              <a:buFont typeface="Wingdings" panose="05000000000000000000" pitchFamily="2" charset="2"/>
              <a:buChar char="Ø"/>
            </a:pPr>
            <a:r>
              <a:rPr kumimoji="1" lang="ja-JP" altLang="en-US" sz="3200" dirty="0" smtClean="0"/>
              <a:t>行列は同調効果を引き起こす</a:t>
            </a:r>
          </a:p>
          <a:p>
            <a:pPr marL="285750" indent="-285750">
              <a:buFont typeface="Wingdings" panose="05000000000000000000" pitchFamily="2" charset="2"/>
              <a:buChar char="Ø"/>
            </a:pPr>
            <a:r>
              <a:rPr lang="ja-JP" altLang="en-US" sz="3200" dirty="0"/>
              <a:t>人が行列に並ぶ理由のひとつ</a:t>
            </a:r>
            <a:endParaRPr lang="en-US" altLang="ja-JP" sz="3200" dirty="0"/>
          </a:p>
          <a:p>
            <a:pPr marL="285750" indent="-285750">
              <a:buFont typeface="Wingdings" panose="05000000000000000000" pitchFamily="2" charset="2"/>
              <a:buChar char="Ø"/>
            </a:pPr>
            <a:endParaRPr kumimoji="1" lang="ja-JP" altLang="en-US" sz="3200" dirty="0" smtClean="0"/>
          </a:p>
        </p:txBody>
      </p:sp>
      <p:sp>
        <p:nvSpPr>
          <p:cNvPr id="18" name="テキスト ボックス 17"/>
          <p:cNvSpPr txBox="1"/>
          <p:nvPr/>
        </p:nvSpPr>
        <p:spPr>
          <a:xfrm>
            <a:off x="6205905" y="4847575"/>
            <a:ext cx="5890934" cy="1569660"/>
          </a:xfrm>
          <a:prstGeom prst="rect">
            <a:avLst/>
          </a:prstGeom>
          <a:noFill/>
        </p:spPr>
        <p:txBody>
          <a:bodyPr wrap="square" rtlCol="0">
            <a:spAutoFit/>
          </a:bodyPr>
          <a:lstStyle/>
          <a:p>
            <a:pPr marL="285750" indent="-285750">
              <a:buFont typeface="Wingdings" panose="05000000000000000000" pitchFamily="2" charset="2"/>
              <a:buChar char="Ø"/>
            </a:pPr>
            <a:r>
              <a:rPr lang="ja-JP" altLang="en-US" sz="3200" dirty="0" smtClean="0"/>
              <a:t>ストレス＝列から離脱する原因</a:t>
            </a:r>
          </a:p>
          <a:p>
            <a:pPr marL="285750" indent="-285750">
              <a:buFont typeface="Wingdings" panose="05000000000000000000" pitchFamily="2" charset="2"/>
              <a:buChar char="Ø"/>
            </a:pPr>
            <a:r>
              <a:rPr lang="ja-JP" altLang="en-US" sz="3200" dirty="0"/>
              <a:t>行列に並んでいる間のこと</a:t>
            </a:r>
            <a:endParaRPr lang="en-US" altLang="ja-JP" sz="3200" dirty="0"/>
          </a:p>
          <a:p>
            <a:pPr marL="285750" indent="-285750">
              <a:buFont typeface="Wingdings" panose="05000000000000000000" pitchFamily="2" charset="2"/>
              <a:buChar char="Ø"/>
            </a:pPr>
            <a:endParaRPr lang="en-US" altLang="ja-JP" sz="3200" dirty="0" smtClean="0"/>
          </a:p>
        </p:txBody>
      </p:sp>
    </p:spTree>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図 73"/>
          <p:cNvPicPr>
            <a:picLocks noChangeAspect="1"/>
          </p:cNvPicPr>
          <p:nvPr/>
        </p:nvPicPr>
        <p:blipFill>
          <a:blip r:embed="rId2"/>
          <a:stretch>
            <a:fillRect/>
          </a:stretch>
        </p:blipFill>
        <p:spPr>
          <a:xfrm rot="21092455">
            <a:off x="10668956" y="1438131"/>
            <a:ext cx="1193800" cy="1193800"/>
          </a:xfrm>
          <a:prstGeom prst="rect">
            <a:avLst/>
          </a:prstGeom>
        </p:spPr>
      </p:pic>
      <p:pic>
        <p:nvPicPr>
          <p:cNvPr id="71" name="図 70"/>
          <p:cNvPicPr>
            <a:picLocks noChangeAspect="1"/>
          </p:cNvPicPr>
          <p:nvPr/>
        </p:nvPicPr>
        <p:blipFill>
          <a:blip r:embed="rId3"/>
          <a:stretch>
            <a:fillRect/>
          </a:stretch>
        </p:blipFill>
        <p:spPr>
          <a:xfrm rot="20975408">
            <a:off x="350106" y="4849005"/>
            <a:ext cx="1347802" cy="1248282"/>
          </a:xfrm>
          <a:prstGeom prst="rect">
            <a:avLst/>
          </a:prstGeom>
        </p:spPr>
      </p:pic>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14</a:t>
            </a:fld>
            <a:endParaRPr kumimoji="1" lang="ja-JP" altLang="en-US" sz="2600" dirty="0"/>
          </a:p>
        </p:txBody>
      </p:sp>
      <p:sp>
        <p:nvSpPr>
          <p:cNvPr id="2" name="タイトル 1"/>
          <p:cNvSpPr>
            <a:spLocks noGrp="1"/>
          </p:cNvSpPr>
          <p:nvPr>
            <p:ph type="title" idx="4294967295"/>
          </p:nvPr>
        </p:nvSpPr>
        <p:spPr>
          <a:xfrm>
            <a:off x="0" y="274977"/>
            <a:ext cx="7075488" cy="857250"/>
          </a:xfrm>
        </p:spPr>
        <p:txBody>
          <a:bodyPr/>
          <a:lstStyle/>
          <a:p>
            <a:r>
              <a:rPr kumimoji="1" lang="ja-JP" altLang="en-US" dirty="0" smtClean="0"/>
              <a:t>行列に並ぶ人のタイプ分け</a:t>
            </a:r>
            <a:endParaRPr kumimoji="1" lang="ja-JP" altLang="en-US" dirty="0"/>
          </a:p>
        </p:txBody>
      </p:sp>
      <p:pic>
        <p:nvPicPr>
          <p:cNvPr id="73" name="コンテンツ プレースホルダー 72"/>
          <p:cNvPicPr>
            <a:picLocks noGrp="1" noChangeAspect="1"/>
          </p:cNvPicPr>
          <p:nvPr>
            <p:ph idx="4294967295"/>
          </p:nvPr>
        </p:nvPicPr>
        <p:blipFill>
          <a:blip r:embed="rId4"/>
          <a:stretch>
            <a:fillRect/>
          </a:stretch>
        </p:blipFill>
        <p:spPr>
          <a:xfrm rot="20454392">
            <a:off x="328708" y="1559461"/>
            <a:ext cx="1073150" cy="1073150"/>
          </a:xfrm>
        </p:spPr>
      </p:pic>
      <p:cxnSp>
        <p:nvCxnSpPr>
          <p:cNvPr id="6" name="直線矢印コネクタ 5"/>
          <p:cNvCxnSpPr/>
          <p:nvPr/>
        </p:nvCxnSpPr>
        <p:spPr>
          <a:xfrm flipH="1" flipV="1">
            <a:off x="6064552" y="1626254"/>
            <a:ext cx="771" cy="47044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p:nvPr/>
        </p:nvCxnSpPr>
        <p:spPr>
          <a:xfrm>
            <a:off x="1154082" y="4004297"/>
            <a:ext cx="100584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8" name="正方形/長方形 47"/>
          <p:cNvSpPr/>
          <p:nvPr/>
        </p:nvSpPr>
        <p:spPr>
          <a:xfrm>
            <a:off x="5378949" y="1030043"/>
            <a:ext cx="1696539" cy="678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同調性</a:t>
            </a:r>
            <a:endParaRPr kumimoji="1" lang="en-US" altLang="ja-JP" sz="2000" dirty="0" smtClean="0">
              <a:solidFill>
                <a:schemeClr val="tx1"/>
              </a:solidFill>
            </a:endParaRPr>
          </a:p>
          <a:p>
            <a:pPr algn="ctr"/>
            <a:r>
              <a:rPr kumimoji="1" lang="ja-JP" altLang="en-US" sz="2000" dirty="0" smtClean="0">
                <a:solidFill>
                  <a:schemeClr val="tx1"/>
                </a:solidFill>
              </a:rPr>
              <a:t>高　</a:t>
            </a:r>
            <a:endParaRPr kumimoji="1" lang="ja-JP" altLang="en-US" sz="2000" dirty="0">
              <a:solidFill>
                <a:schemeClr val="tx1"/>
              </a:solidFill>
            </a:endParaRPr>
          </a:p>
        </p:txBody>
      </p:sp>
      <p:sp>
        <p:nvSpPr>
          <p:cNvPr id="51" name="テキスト ボックス 50"/>
          <p:cNvSpPr txBox="1"/>
          <p:nvPr/>
        </p:nvSpPr>
        <p:spPr>
          <a:xfrm>
            <a:off x="11096566" y="1781865"/>
            <a:ext cx="1384995" cy="3367331"/>
          </a:xfrm>
          <a:prstGeom prst="rect">
            <a:avLst/>
          </a:prstGeom>
          <a:noFill/>
        </p:spPr>
        <p:txBody>
          <a:bodyPr vert="eaVert" wrap="square" rtlCol="0">
            <a:spAutoFit/>
          </a:bodyPr>
          <a:lstStyle/>
          <a:p>
            <a:endParaRPr kumimoji="1" lang="en-US" altLang="ja-JP" dirty="0" smtClean="0"/>
          </a:p>
          <a:p>
            <a:r>
              <a:rPr kumimoji="1" lang="ja-JP" altLang="en-US" dirty="0" smtClean="0"/>
              <a:t>　</a:t>
            </a:r>
            <a:r>
              <a:rPr kumimoji="1" lang="ja-JP" altLang="en-US" sz="2000" dirty="0" smtClean="0"/>
              <a:t>時間待ちストレス不耐性　　　　　　　</a:t>
            </a:r>
            <a:endParaRPr kumimoji="1" lang="en-US" altLang="ja-JP" sz="2000" dirty="0" smtClean="0"/>
          </a:p>
          <a:p>
            <a:r>
              <a:rPr lang="ja-JP" altLang="en-US" sz="2000" dirty="0" smtClean="0"/>
              <a:t>　　　　　　　（我慢できない）</a:t>
            </a:r>
            <a:endParaRPr lang="en-US" altLang="ja-JP" sz="2000" dirty="0" smtClean="0"/>
          </a:p>
          <a:p>
            <a:r>
              <a:rPr kumimoji="1" lang="ja-JP" altLang="en-US" sz="2000" dirty="0" smtClean="0"/>
              <a:t>　　　　　　　　　　高</a:t>
            </a:r>
            <a:endParaRPr kumimoji="1" lang="ja-JP" altLang="en-US" sz="2000" dirty="0"/>
          </a:p>
        </p:txBody>
      </p:sp>
      <p:sp>
        <p:nvSpPr>
          <p:cNvPr id="62" name="角丸四角形 61"/>
          <p:cNvSpPr/>
          <p:nvPr/>
        </p:nvSpPr>
        <p:spPr>
          <a:xfrm>
            <a:off x="1605282" y="1810995"/>
            <a:ext cx="4070510" cy="2071373"/>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同調性・高</a:t>
            </a:r>
            <a:endParaRPr kumimoji="1" lang="en-US" altLang="ja-JP" sz="3200" dirty="0" smtClean="0">
              <a:solidFill>
                <a:schemeClr val="tx1"/>
              </a:solidFill>
            </a:endParaRPr>
          </a:p>
          <a:p>
            <a:pPr algn="ctr"/>
            <a:r>
              <a:rPr lang="ja-JP" altLang="en-US" sz="3200" dirty="0" smtClean="0">
                <a:solidFill>
                  <a:schemeClr val="tx1"/>
                </a:solidFill>
              </a:rPr>
              <a:t>❌</a:t>
            </a:r>
            <a:endParaRPr lang="en-US" altLang="ja-JP" sz="3200" dirty="0" smtClean="0">
              <a:solidFill>
                <a:schemeClr val="tx1"/>
              </a:solidFill>
            </a:endParaRPr>
          </a:p>
          <a:p>
            <a:pPr algn="ctr"/>
            <a:r>
              <a:rPr lang="ja-JP" altLang="en-US" sz="3200" dirty="0" smtClean="0">
                <a:solidFill>
                  <a:schemeClr val="tx1"/>
                </a:solidFill>
              </a:rPr>
              <a:t>時間待ち</a:t>
            </a:r>
            <a:endParaRPr lang="en-US" altLang="ja-JP" sz="3200" dirty="0" smtClean="0">
              <a:solidFill>
                <a:schemeClr val="tx1"/>
              </a:solidFill>
            </a:endParaRPr>
          </a:p>
          <a:p>
            <a:pPr algn="ctr"/>
            <a:r>
              <a:rPr lang="ja-JP" altLang="en-US" sz="3200" dirty="0" smtClean="0">
                <a:solidFill>
                  <a:schemeClr val="tx1"/>
                </a:solidFill>
              </a:rPr>
              <a:t>ストレス不耐性・低</a:t>
            </a:r>
            <a:endParaRPr kumimoji="1" lang="ja-JP" altLang="en-US" sz="3200" dirty="0">
              <a:solidFill>
                <a:schemeClr val="tx1"/>
              </a:solidFill>
            </a:endParaRPr>
          </a:p>
        </p:txBody>
      </p:sp>
      <p:sp>
        <p:nvSpPr>
          <p:cNvPr id="66" name="角丸四角形 65"/>
          <p:cNvSpPr/>
          <p:nvPr/>
        </p:nvSpPr>
        <p:spPr>
          <a:xfrm>
            <a:off x="1605281" y="4208667"/>
            <a:ext cx="4070155" cy="2122049"/>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同調性・低</a:t>
            </a:r>
            <a:endParaRPr kumimoji="1" lang="en-US" altLang="ja-JP" sz="3200" dirty="0" smtClean="0">
              <a:solidFill>
                <a:schemeClr val="tx1"/>
              </a:solidFill>
            </a:endParaRPr>
          </a:p>
          <a:p>
            <a:pPr algn="ctr"/>
            <a:r>
              <a:rPr lang="ja-JP" altLang="en-US" sz="3200" dirty="0" smtClean="0">
                <a:solidFill>
                  <a:schemeClr val="tx1"/>
                </a:solidFill>
              </a:rPr>
              <a:t>❌</a:t>
            </a:r>
            <a:endParaRPr lang="en-US" altLang="ja-JP" sz="3200" dirty="0" smtClean="0">
              <a:solidFill>
                <a:schemeClr val="tx1"/>
              </a:solidFill>
            </a:endParaRPr>
          </a:p>
          <a:p>
            <a:pPr algn="ctr"/>
            <a:r>
              <a:rPr kumimoji="1" lang="ja-JP" altLang="en-US" sz="3200" dirty="0" smtClean="0">
                <a:solidFill>
                  <a:schemeClr val="tx1"/>
                </a:solidFill>
              </a:rPr>
              <a:t>時間待ち</a:t>
            </a:r>
            <a:endParaRPr kumimoji="1" lang="en-US" altLang="ja-JP" sz="3200" dirty="0" smtClean="0">
              <a:solidFill>
                <a:schemeClr val="tx1"/>
              </a:solidFill>
            </a:endParaRPr>
          </a:p>
          <a:p>
            <a:pPr algn="ctr"/>
            <a:r>
              <a:rPr lang="ja-JP" altLang="en-US" sz="3200" dirty="0" smtClean="0">
                <a:solidFill>
                  <a:schemeClr val="tx1"/>
                </a:solidFill>
              </a:rPr>
              <a:t>ストレス不耐性・低</a:t>
            </a:r>
            <a:endParaRPr kumimoji="1" lang="ja-JP" altLang="en-US" sz="3200" dirty="0">
              <a:solidFill>
                <a:schemeClr val="tx1"/>
              </a:solidFill>
            </a:endParaRPr>
          </a:p>
        </p:txBody>
      </p:sp>
      <p:sp>
        <p:nvSpPr>
          <p:cNvPr id="67" name="角丸四角形 66"/>
          <p:cNvSpPr/>
          <p:nvPr/>
        </p:nvSpPr>
        <p:spPr>
          <a:xfrm>
            <a:off x="6458067" y="1810995"/>
            <a:ext cx="3867466" cy="2053700"/>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同調性・高</a:t>
            </a:r>
            <a:endParaRPr kumimoji="1" lang="en-US" altLang="ja-JP" sz="3200" dirty="0" smtClean="0">
              <a:solidFill>
                <a:schemeClr val="tx1"/>
              </a:solidFill>
            </a:endParaRPr>
          </a:p>
          <a:p>
            <a:pPr algn="ctr"/>
            <a:r>
              <a:rPr lang="ja-JP" altLang="en-US" sz="3200" dirty="0" smtClean="0">
                <a:solidFill>
                  <a:schemeClr val="tx1"/>
                </a:solidFill>
              </a:rPr>
              <a:t>❌</a:t>
            </a:r>
            <a:endParaRPr lang="en-US" altLang="ja-JP" sz="3200" dirty="0" smtClean="0">
              <a:solidFill>
                <a:schemeClr val="tx1"/>
              </a:solidFill>
            </a:endParaRPr>
          </a:p>
          <a:p>
            <a:pPr algn="ctr"/>
            <a:r>
              <a:rPr kumimoji="1" lang="ja-JP" altLang="en-US" sz="3200" dirty="0" smtClean="0">
                <a:solidFill>
                  <a:schemeClr val="tx1"/>
                </a:solidFill>
              </a:rPr>
              <a:t>時間待ち</a:t>
            </a:r>
            <a:endParaRPr kumimoji="1" lang="en-US" altLang="ja-JP" sz="3200" dirty="0" smtClean="0">
              <a:solidFill>
                <a:schemeClr val="tx1"/>
              </a:solidFill>
            </a:endParaRPr>
          </a:p>
          <a:p>
            <a:pPr algn="ctr"/>
            <a:r>
              <a:rPr lang="ja-JP" altLang="en-US" sz="3200" dirty="0" smtClean="0">
                <a:solidFill>
                  <a:schemeClr val="tx1"/>
                </a:solidFill>
              </a:rPr>
              <a:t>ストレス不耐性・高</a:t>
            </a:r>
            <a:endParaRPr kumimoji="1" lang="ja-JP" altLang="en-US" sz="3200" dirty="0">
              <a:solidFill>
                <a:schemeClr val="tx1"/>
              </a:solidFill>
            </a:endParaRPr>
          </a:p>
        </p:txBody>
      </p:sp>
      <p:sp>
        <p:nvSpPr>
          <p:cNvPr id="68" name="角丸四角形 67"/>
          <p:cNvSpPr/>
          <p:nvPr/>
        </p:nvSpPr>
        <p:spPr>
          <a:xfrm>
            <a:off x="6458068" y="4225087"/>
            <a:ext cx="3867110" cy="2081553"/>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同調性・低</a:t>
            </a:r>
            <a:endParaRPr kumimoji="1" lang="en-US" altLang="ja-JP" sz="3200" dirty="0" smtClean="0">
              <a:solidFill>
                <a:schemeClr val="tx1"/>
              </a:solidFill>
            </a:endParaRPr>
          </a:p>
          <a:p>
            <a:pPr algn="ctr"/>
            <a:r>
              <a:rPr lang="ja-JP" altLang="en-US" sz="3200" dirty="0" smtClean="0">
                <a:solidFill>
                  <a:schemeClr val="tx1"/>
                </a:solidFill>
              </a:rPr>
              <a:t>❌</a:t>
            </a:r>
            <a:endParaRPr lang="en-US" altLang="ja-JP" sz="3200" dirty="0" smtClean="0">
              <a:solidFill>
                <a:schemeClr val="tx1"/>
              </a:solidFill>
            </a:endParaRPr>
          </a:p>
          <a:p>
            <a:pPr algn="ctr"/>
            <a:r>
              <a:rPr kumimoji="1" lang="ja-JP" altLang="en-US" sz="3200" dirty="0" smtClean="0">
                <a:solidFill>
                  <a:schemeClr val="tx1"/>
                </a:solidFill>
              </a:rPr>
              <a:t>時間待ち</a:t>
            </a:r>
            <a:endParaRPr kumimoji="1" lang="en-US" altLang="ja-JP" sz="3200" dirty="0" smtClean="0">
              <a:solidFill>
                <a:schemeClr val="tx1"/>
              </a:solidFill>
            </a:endParaRPr>
          </a:p>
          <a:p>
            <a:pPr algn="ctr"/>
            <a:r>
              <a:rPr lang="ja-JP" altLang="en-US" sz="3200" dirty="0" smtClean="0">
                <a:solidFill>
                  <a:schemeClr val="tx1"/>
                </a:solidFill>
              </a:rPr>
              <a:t>ストレス不耐性・高</a:t>
            </a:r>
            <a:endParaRPr kumimoji="1" lang="ja-JP" altLang="en-US" sz="3200" dirty="0">
              <a:solidFill>
                <a:schemeClr val="tx1"/>
              </a:solidFill>
            </a:endParaRPr>
          </a:p>
        </p:txBody>
      </p:sp>
      <p:sp>
        <p:nvSpPr>
          <p:cNvPr id="69" name="円/楕円 68"/>
          <p:cNvSpPr/>
          <p:nvPr/>
        </p:nvSpPr>
        <p:spPr>
          <a:xfrm>
            <a:off x="353755" y="3582485"/>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低</a:t>
            </a:r>
            <a:endParaRPr kumimoji="1" lang="ja-JP" altLang="en-US" dirty="0">
              <a:solidFill>
                <a:schemeClr val="tx1"/>
              </a:solidFill>
            </a:endParaRPr>
          </a:p>
        </p:txBody>
      </p:sp>
      <p:sp>
        <p:nvSpPr>
          <p:cNvPr id="70" name="円/楕円 69"/>
          <p:cNvSpPr/>
          <p:nvPr/>
        </p:nvSpPr>
        <p:spPr>
          <a:xfrm>
            <a:off x="5812351" y="5916669"/>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低</a:t>
            </a:r>
            <a:endParaRPr kumimoji="1" lang="ja-JP" altLang="en-US" dirty="0">
              <a:solidFill>
                <a:schemeClr val="tx1"/>
              </a:solidFill>
            </a:endParaRPr>
          </a:p>
        </p:txBody>
      </p:sp>
      <p:pic>
        <p:nvPicPr>
          <p:cNvPr id="72" name="図 71"/>
          <p:cNvPicPr>
            <a:picLocks noChangeAspect="1"/>
          </p:cNvPicPr>
          <p:nvPr/>
        </p:nvPicPr>
        <p:blipFill>
          <a:blip r:embed="rId5"/>
          <a:stretch>
            <a:fillRect/>
          </a:stretch>
        </p:blipFill>
        <p:spPr>
          <a:xfrm rot="1040479">
            <a:off x="11148937" y="5204706"/>
            <a:ext cx="818651" cy="980102"/>
          </a:xfrm>
          <a:prstGeom prst="rect">
            <a:avLst/>
          </a:prstGeom>
        </p:spPr>
      </p:pic>
    </p:spTree>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図 73"/>
          <p:cNvPicPr>
            <a:picLocks noChangeAspect="1"/>
          </p:cNvPicPr>
          <p:nvPr/>
        </p:nvPicPr>
        <p:blipFill>
          <a:blip r:embed="rId2"/>
          <a:stretch>
            <a:fillRect/>
          </a:stretch>
        </p:blipFill>
        <p:spPr>
          <a:xfrm rot="21092455">
            <a:off x="10668956" y="1438131"/>
            <a:ext cx="1193800" cy="1193800"/>
          </a:xfrm>
          <a:prstGeom prst="rect">
            <a:avLst/>
          </a:prstGeom>
        </p:spPr>
      </p:pic>
      <p:pic>
        <p:nvPicPr>
          <p:cNvPr id="71" name="図 70"/>
          <p:cNvPicPr>
            <a:picLocks noChangeAspect="1"/>
          </p:cNvPicPr>
          <p:nvPr/>
        </p:nvPicPr>
        <p:blipFill>
          <a:blip r:embed="rId3"/>
          <a:stretch>
            <a:fillRect/>
          </a:stretch>
        </p:blipFill>
        <p:spPr>
          <a:xfrm rot="20975408">
            <a:off x="350106" y="4849005"/>
            <a:ext cx="1347802" cy="1248282"/>
          </a:xfrm>
          <a:prstGeom prst="rect">
            <a:avLst/>
          </a:prstGeom>
        </p:spPr>
      </p:pic>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15</a:t>
            </a:fld>
            <a:endParaRPr kumimoji="1" lang="ja-JP" altLang="en-US" sz="2600" dirty="0"/>
          </a:p>
        </p:txBody>
      </p:sp>
      <p:sp>
        <p:nvSpPr>
          <p:cNvPr id="2" name="タイトル 1"/>
          <p:cNvSpPr>
            <a:spLocks noGrp="1"/>
          </p:cNvSpPr>
          <p:nvPr>
            <p:ph type="title" idx="4294967295"/>
          </p:nvPr>
        </p:nvSpPr>
        <p:spPr>
          <a:xfrm>
            <a:off x="0" y="274977"/>
            <a:ext cx="7075488" cy="857250"/>
          </a:xfrm>
        </p:spPr>
        <p:txBody>
          <a:bodyPr/>
          <a:lstStyle/>
          <a:p>
            <a:r>
              <a:rPr kumimoji="1" lang="ja-JP" altLang="en-US" dirty="0" smtClean="0"/>
              <a:t>行列に並ぶ人のタイプ分け</a:t>
            </a:r>
            <a:endParaRPr kumimoji="1" lang="ja-JP" altLang="en-US" dirty="0"/>
          </a:p>
        </p:txBody>
      </p:sp>
      <p:pic>
        <p:nvPicPr>
          <p:cNvPr id="73" name="コンテンツ プレースホルダー 72"/>
          <p:cNvPicPr>
            <a:picLocks noGrp="1" noChangeAspect="1"/>
          </p:cNvPicPr>
          <p:nvPr>
            <p:ph idx="4294967295"/>
          </p:nvPr>
        </p:nvPicPr>
        <p:blipFill>
          <a:blip r:embed="rId4"/>
          <a:stretch>
            <a:fillRect/>
          </a:stretch>
        </p:blipFill>
        <p:spPr>
          <a:xfrm rot="20454392">
            <a:off x="328708" y="1559461"/>
            <a:ext cx="1073150" cy="1073150"/>
          </a:xfrm>
        </p:spPr>
      </p:pic>
      <p:cxnSp>
        <p:nvCxnSpPr>
          <p:cNvPr id="6" name="直線矢印コネクタ 5"/>
          <p:cNvCxnSpPr/>
          <p:nvPr/>
        </p:nvCxnSpPr>
        <p:spPr>
          <a:xfrm flipH="1" flipV="1">
            <a:off x="6064552" y="1626254"/>
            <a:ext cx="771" cy="47044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p:nvPr/>
        </p:nvCxnSpPr>
        <p:spPr>
          <a:xfrm>
            <a:off x="1154082" y="4004297"/>
            <a:ext cx="100584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48" name="正方形/長方形 47"/>
          <p:cNvSpPr/>
          <p:nvPr/>
        </p:nvSpPr>
        <p:spPr>
          <a:xfrm>
            <a:off x="5378949" y="1030043"/>
            <a:ext cx="1696539" cy="6787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同調性</a:t>
            </a:r>
            <a:endParaRPr kumimoji="1" lang="en-US" altLang="ja-JP" sz="2000" dirty="0" smtClean="0">
              <a:solidFill>
                <a:schemeClr val="tx1"/>
              </a:solidFill>
            </a:endParaRPr>
          </a:p>
          <a:p>
            <a:pPr algn="ctr"/>
            <a:r>
              <a:rPr kumimoji="1" lang="ja-JP" altLang="en-US" sz="2000" dirty="0" smtClean="0">
                <a:solidFill>
                  <a:schemeClr val="tx1"/>
                </a:solidFill>
              </a:rPr>
              <a:t>高　</a:t>
            </a:r>
            <a:endParaRPr kumimoji="1" lang="ja-JP" altLang="en-US" sz="2000" dirty="0">
              <a:solidFill>
                <a:schemeClr val="tx1"/>
              </a:solidFill>
            </a:endParaRPr>
          </a:p>
        </p:txBody>
      </p:sp>
      <p:sp>
        <p:nvSpPr>
          <p:cNvPr id="51" name="テキスト ボックス 50"/>
          <p:cNvSpPr txBox="1"/>
          <p:nvPr/>
        </p:nvSpPr>
        <p:spPr>
          <a:xfrm>
            <a:off x="11096566" y="1781865"/>
            <a:ext cx="1384995" cy="3367331"/>
          </a:xfrm>
          <a:prstGeom prst="rect">
            <a:avLst/>
          </a:prstGeom>
          <a:noFill/>
        </p:spPr>
        <p:txBody>
          <a:bodyPr vert="eaVert" wrap="square" rtlCol="0">
            <a:spAutoFit/>
          </a:bodyPr>
          <a:lstStyle/>
          <a:p>
            <a:endParaRPr kumimoji="1" lang="en-US" altLang="ja-JP" dirty="0" smtClean="0"/>
          </a:p>
          <a:p>
            <a:r>
              <a:rPr kumimoji="1" lang="ja-JP" altLang="en-US" dirty="0" smtClean="0"/>
              <a:t>　</a:t>
            </a:r>
            <a:r>
              <a:rPr kumimoji="1" lang="ja-JP" altLang="en-US" sz="2000" dirty="0" smtClean="0"/>
              <a:t>時間待ちストレス不耐性　　　　　　　</a:t>
            </a:r>
            <a:endParaRPr kumimoji="1" lang="en-US" altLang="ja-JP" sz="2000" dirty="0" smtClean="0"/>
          </a:p>
          <a:p>
            <a:r>
              <a:rPr lang="ja-JP" altLang="en-US" sz="2000" dirty="0" smtClean="0"/>
              <a:t>　　　　　　　（我慢できない）</a:t>
            </a:r>
            <a:endParaRPr lang="en-US" altLang="ja-JP" sz="2000" dirty="0" smtClean="0"/>
          </a:p>
          <a:p>
            <a:r>
              <a:rPr kumimoji="1" lang="ja-JP" altLang="en-US" sz="2000" dirty="0" smtClean="0"/>
              <a:t>　　　　　　　　　　高</a:t>
            </a:r>
            <a:endParaRPr kumimoji="1" lang="ja-JP" altLang="en-US" sz="2000" dirty="0"/>
          </a:p>
        </p:txBody>
      </p:sp>
      <p:sp>
        <p:nvSpPr>
          <p:cNvPr id="62" name="角丸四角形 61"/>
          <p:cNvSpPr/>
          <p:nvPr/>
        </p:nvSpPr>
        <p:spPr>
          <a:xfrm>
            <a:off x="1605282" y="1810995"/>
            <a:ext cx="4070510" cy="2071373"/>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同調性が</a:t>
            </a:r>
            <a:r>
              <a:rPr kumimoji="1" lang="ja-JP" altLang="en-US" sz="3200" dirty="0" smtClean="0">
                <a:solidFill>
                  <a:srgbClr val="FF0000"/>
                </a:solidFill>
              </a:rPr>
              <a:t>高く</a:t>
            </a:r>
          </a:p>
          <a:p>
            <a:pPr algn="ctr"/>
            <a:r>
              <a:rPr kumimoji="1" lang="ja-JP" altLang="en-US" sz="3200" dirty="0" smtClean="0">
                <a:solidFill>
                  <a:schemeClr val="tx1"/>
                </a:solidFill>
              </a:rPr>
              <a:t>我慢</a:t>
            </a:r>
            <a:r>
              <a:rPr kumimoji="1" lang="ja-JP" altLang="en-US" sz="3200" dirty="0" smtClean="0">
                <a:solidFill>
                  <a:srgbClr val="FF0000"/>
                </a:solidFill>
              </a:rPr>
              <a:t>できる</a:t>
            </a:r>
            <a:endParaRPr kumimoji="1" lang="en-US" altLang="ja-JP" sz="3200" dirty="0" smtClean="0">
              <a:solidFill>
                <a:srgbClr val="FF0000"/>
              </a:solidFill>
            </a:endParaRPr>
          </a:p>
        </p:txBody>
      </p:sp>
      <p:sp>
        <p:nvSpPr>
          <p:cNvPr id="66" name="角丸四角形 65"/>
          <p:cNvSpPr/>
          <p:nvPr/>
        </p:nvSpPr>
        <p:spPr>
          <a:xfrm>
            <a:off x="1605281" y="4208667"/>
            <a:ext cx="4070155" cy="2122049"/>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同調性が</a:t>
            </a:r>
            <a:r>
              <a:rPr kumimoji="1" lang="ja-JP" altLang="en-US" sz="3200" dirty="0" smtClean="0">
                <a:solidFill>
                  <a:srgbClr val="FF0000"/>
                </a:solidFill>
              </a:rPr>
              <a:t>低く</a:t>
            </a:r>
          </a:p>
          <a:p>
            <a:pPr algn="ctr"/>
            <a:r>
              <a:rPr kumimoji="1" lang="ja-JP" altLang="en-US" sz="3200" dirty="0" smtClean="0">
                <a:solidFill>
                  <a:schemeClr val="tx1"/>
                </a:solidFill>
              </a:rPr>
              <a:t>我慢</a:t>
            </a:r>
            <a:r>
              <a:rPr kumimoji="1" lang="ja-JP" altLang="en-US" sz="3200" dirty="0" smtClean="0">
                <a:solidFill>
                  <a:srgbClr val="FF0000"/>
                </a:solidFill>
              </a:rPr>
              <a:t>できる</a:t>
            </a:r>
            <a:endParaRPr kumimoji="1" lang="en-US" altLang="ja-JP" sz="3200" dirty="0" smtClean="0">
              <a:solidFill>
                <a:srgbClr val="FF0000"/>
              </a:solidFill>
            </a:endParaRPr>
          </a:p>
        </p:txBody>
      </p:sp>
      <p:sp>
        <p:nvSpPr>
          <p:cNvPr id="67" name="角丸四角形 66"/>
          <p:cNvSpPr/>
          <p:nvPr/>
        </p:nvSpPr>
        <p:spPr>
          <a:xfrm>
            <a:off x="6458067" y="1810995"/>
            <a:ext cx="3867466" cy="2053700"/>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同調性が</a:t>
            </a:r>
            <a:r>
              <a:rPr kumimoji="1" lang="ja-JP" altLang="en-US" sz="3200" dirty="0" smtClean="0">
                <a:solidFill>
                  <a:srgbClr val="FF0000"/>
                </a:solidFill>
              </a:rPr>
              <a:t>高く</a:t>
            </a:r>
          </a:p>
          <a:p>
            <a:pPr algn="ctr"/>
            <a:r>
              <a:rPr kumimoji="1" lang="ja-JP" altLang="en-US" sz="3200" dirty="0" smtClean="0">
                <a:solidFill>
                  <a:schemeClr val="tx1"/>
                </a:solidFill>
              </a:rPr>
              <a:t>我慢</a:t>
            </a:r>
            <a:r>
              <a:rPr kumimoji="1" lang="ja-JP" altLang="en-US" sz="3200" dirty="0" smtClean="0">
                <a:solidFill>
                  <a:srgbClr val="FF0000"/>
                </a:solidFill>
              </a:rPr>
              <a:t>できない</a:t>
            </a:r>
            <a:endParaRPr kumimoji="1" lang="en-US" altLang="ja-JP" sz="3200" dirty="0" smtClean="0">
              <a:solidFill>
                <a:srgbClr val="FF0000"/>
              </a:solidFill>
            </a:endParaRPr>
          </a:p>
        </p:txBody>
      </p:sp>
      <p:sp>
        <p:nvSpPr>
          <p:cNvPr id="68" name="角丸四角形 67"/>
          <p:cNvSpPr/>
          <p:nvPr/>
        </p:nvSpPr>
        <p:spPr>
          <a:xfrm>
            <a:off x="6458068" y="4225087"/>
            <a:ext cx="3867110" cy="2081553"/>
          </a:xfrm>
          <a:prstGeom prst="round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同調性が</a:t>
            </a:r>
            <a:r>
              <a:rPr kumimoji="1" lang="ja-JP" altLang="en-US" sz="3200" dirty="0" smtClean="0">
                <a:solidFill>
                  <a:srgbClr val="FF0000"/>
                </a:solidFill>
              </a:rPr>
              <a:t>低く</a:t>
            </a:r>
          </a:p>
          <a:p>
            <a:pPr algn="ctr"/>
            <a:r>
              <a:rPr kumimoji="1" lang="ja-JP" altLang="en-US" sz="3200" dirty="0" smtClean="0">
                <a:solidFill>
                  <a:schemeClr val="tx1"/>
                </a:solidFill>
              </a:rPr>
              <a:t>我慢</a:t>
            </a:r>
            <a:r>
              <a:rPr kumimoji="1" lang="ja-JP" altLang="en-US" sz="3200" dirty="0" smtClean="0">
                <a:solidFill>
                  <a:srgbClr val="FF0000"/>
                </a:solidFill>
              </a:rPr>
              <a:t>できない</a:t>
            </a:r>
            <a:endParaRPr kumimoji="1" lang="en-US" altLang="ja-JP" sz="3200" dirty="0" smtClean="0">
              <a:solidFill>
                <a:srgbClr val="FF0000"/>
              </a:solidFill>
            </a:endParaRPr>
          </a:p>
        </p:txBody>
      </p:sp>
      <p:sp>
        <p:nvSpPr>
          <p:cNvPr id="69" name="円/楕円 68"/>
          <p:cNvSpPr/>
          <p:nvPr/>
        </p:nvSpPr>
        <p:spPr>
          <a:xfrm>
            <a:off x="353755" y="3582485"/>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低</a:t>
            </a:r>
            <a:endParaRPr kumimoji="1" lang="ja-JP" altLang="en-US" dirty="0">
              <a:solidFill>
                <a:schemeClr val="tx1"/>
              </a:solidFill>
            </a:endParaRPr>
          </a:p>
        </p:txBody>
      </p:sp>
      <p:sp>
        <p:nvSpPr>
          <p:cNvPr id="70" name="円/楕円 69"/>
          <p:cNvSpPr/>
          <p:nvPr/>
        </p:nvSpPr>
        <p:spPr>
          <a:xfrm>
            <a:off x="5633223" y="5790544"/>
            <a:ext cx="1187990" cy="83647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低</a:t>
            </a:r>
            <a:endParaRPr kumimoji="1" lang="ja-JP" altLang="en-US" dirty="0">
              <a:solidFill>
                <a:schemeClr val="tx1"/>
              </a:solidFill>
            </a:endParaRPr>
          </a:p>
        </p:txBody>
      </p:sp>
      <p:pic>
        <p:nvPicPr>
          <p:cNvPr id="72" name="図 71"/>
          <p:cNvPicPr>
            <a:picLocks noChangeAspect="1"/>
          </p:cNvPicPr>
          <p:nvPr/>
        </p:nvPicPr>
        <p:blipFill>
          <a:blip r:embed="rId5"/>
          <a:stretch>
            <a:fillRect/>
          </a:stretch>
        </p:blipFill>
        <p:spPr>
          <a:xfrm rot="1040479">
            <a:off x="11148937" y="5204706"/>
            <a:ext cx="818651" cy="980102"/>
          </a:xfrm>
          <a:prstGeom prst="rect">
            <a:avLst/>
          </a:prstGeom>
        </p:spPr>
      </p:pic>
    </p:spTree>
    <p:extLst>
      <p:ext uri="{BB962C8B-B14F-4D97-AF65-F5344CB8AC3E}">
        <p14:creationId xmlns:p14="http://schemas.microsoft.com/office/powerpoint/2010/main" val="249116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9815" y="269800"/>
            <a:ext cx="10058400" cy="1450757"/>
          </a:xfrm>
        </p:spPr>
        <p:txBody>
          <a:bodyPr/>
          <a:lstStyle/>
          <a:p>
            <a:r>
              <a:rPr lang="ja-JP" altLang="en-US" dirty="0" smtClean="0"/>
              <a:t>ロイヤル・カスタマー</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16</a:t>
            </a:fld>
            <a:endParaRPr kumimoji="1" lang="ja-JP" altLang="en-US" sz="2600" dirty="0"/>
          </a:p>
        </p:txBody>
      </p:sp>
      <p:sp>
        <p:nvSpPr>
          <p:cNvPr id="6" name="テキスト ボックス 5"/>
          <p:cNvSpPr txBox="1"/>
          <p:nvPr/>
        </p:nvSpPr>
        <p:spPr>
          <a:xfrm>
            <a:off x="4630304" y="6410831"/>
            <a:ext cx="3175000" cy="369332"/>
          </a:xfrm>
          <a:prstGeom prst="rect">
            <a:avLst/>
          </a:prstGeom>
          <a:noFill/>
        </p:spPr>
        <p:txBody>
          <a:bodyPr wrap="square" rtlCol="0">
            <a:spAutoFit/>
          </a:bodyPr>
          <a:lstStyle/>
          <a:p>
            <a:r>
              <a:rPr kumimoji="1" lang="ja-JP" altLang="en-US" dirty="0" smtClean="0">
                <a:solidFill>
                  <a:schemeClr val="bg1"/>
                </a:solidFill>
              </a:rPr>
              <a:t>ブランド総合研究所 </a:t>
            </a:r>
            <a:r>
              <a:rPr kumimoji="1" lang="en-US" altLang="ja-JP" dirty="0" smtClean="0">
                <a:solidFill>
                  <a:schemeClr val="bg1"/>
                </a:solidFill>
              </a:rPr>
              <a:t>HP</a:t>
            </a:r>
            <a:endParaRPr kumimoji="1" lang="ja-JP" altLang="en-US" dirty="0">
              <a:solidFill>
                <a:schemeClr val="bg1"/>
              </a:solidFill>
            </a:endParaRPr>
          </a:p>
        </p:txBody>
      </p:sp>
      <p:sp>
        <p:nvSpPr>
          <p:cNvPr id="10" name="雲形吹き出し 9"/>
          <p:cNvSpPr/>
          <p:nvPr/>
        </p:nvSpPr>
        <p:spPr>
          <a:xfrm>
            <a:off x="6672253" y="867431"/>
            <a:ext cx="3536473" cy="1999966"/>
          </a:xfrm>
          <a:prstGeom prst="cloudCallout">
            <a:avLst>
              <a:gd name="adj1" fmla="val 74160"/>
              <a:gd name="adj2" fmla="val 37063"/>
            </a:avLst>
          </a:prstGeom>
          <a:solidFill>
            <a:schemeClr val="bg1"/>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４つのタイプからロイヤルティの高まりやすい人を探そう</a:t>
            </a:r>
            <a:endParaRPr kumimoji="1" lang="ja-JP" altLang="en-US" sz="2400" dirty="0">
              <a:solidFill>
                <a:schemeClr val="tx1"/>
              </a:solidFill>
            </a:endParaRPr>
          </a:p>
        </p:txBody>
      </p:sp>
      <p:pic>
        <p:nvPicPr>
          <p:cNvPr id="3" name="図 2"/>
          <p:cNvPicPr>
            <a:picLocks noChangeAspect="1"/>
          </p:cNvPicPr>
          <p:nvPr/>
        </p:nvPicPr>
        <p:blipFill>
          <a:blip r:embed="rId2"/>
          <a:stretch>
            <a:fillRect/>
          </a:stretch>
        </p:blipFill>
        <p:spPr>
          <a:xfrm rot="502380">
            <a:off x="10715648" y="1461617"/>
            <a:ext cx="1462184" cy="1992754"/>
          </a:xfrm>
          <a:prstGeom prst="rect">
            <a:avLst/>
          </a:prstGeom>
        </p:spPr>
      </p:pic>
      <p:grpSp>
        <p:nvGrpSpPr>
          <p:cNvPr id="22" name="図形グループ 21"/>
          <p:cNvGrpSpPr/>
          <p:nvPr/>
        </p:nvGrpSpPr>
        <p:grpSpPr>
          <a:xfrm>
            <a:off x="1547706" y="2635928"/>
            <a:ext cx="9157548" cy="3139173"/>
            <a:chOff x="4382702" y="4439817"/>
            <a:chExt cx="6799675" cy="1826625"/>
          </a:xfrm>
        </p:grpSpPr>
        <p:pic>
          <p:nvPicPr>
            <p:cNvPr id="8" name="図 7"/>
            <p:cNvPicPr>
              <a:picLocks noChangeAspect="1"/>
            </p:cNvPicPr>
            <p:nvPr/>
          </p:nvPicPr>
          <p:blipFill>
            <a:blip r:embed="rId3"/>
            <a:stretch>
              <a:fillRect/>
            </a:stretch>
          </p:blipFill>
          <p:spPr>
            <a:xfrm>
              <a:off x="10302437" y="4905645"/>
              <a:ext cx="631721" cy="894611"/>
            </a:xfrm>
            <a:prstGeom prst="rect">
              <a:avLst/>
            </a:prstGeom>
          </p:spPr>
        </p:pic>
        <p:pic>
          <p:nvPicPr>
            <p:cNvPr id="11" name="図 10"/>
            <p:cNvPicPr>
              <a:picLocks noChangeAspect="1"/>
            </p:cNvPicPr>
            <p:nvPr/>
          </p:nvPicPr>
          <p:blipFill>
            <a:blip r:embed="rId3"/>
            <a:stretch>
              <a:fillRect/>
            </a:stretch>
          </p:blipFill>
          <p:spPr>
            <a:xfrm>
              <a:off x="8397381" y="4905645"/>
              <a:ext cx="631721" cy="894611"/>
            </a:xfrm>
            <a:prstGeom prst="rect">
              <a:avLst/>
            </a:prstGeom>
          </p:spPr>
        </p:pic>
        <p:pic>
          <p:nvPicPr>
            <p:cNvPr id="12" name="図 11"/>
            <p:cNvPicPr>
              <a:picLocks noChangeAspect="1"/>
            </p:cNvPicPr>
            <p:nvPr/>
          </p:nvPicPr>
          <p:blipFill>
            <a:blip r:embed="rId3"/>
            <a:stretch>
              <a:fillRect/>
            </a:stretch>
          </p:blipFill>
          <p:spPr>
            <a:xfrm>
              <a:off x="7777082" y="4901768"/>
              <a:ext cx="631721" cy="894611"/>
            </a:xfrm>
            <a:prstGeom prst="rect">
              <a:avLst/>
            </a:prstGeom>
          </p:spPr>
        </p:pic>
        <p:pic>
          <p:nvPicPr>
            <p:cNvPr id="13" name="図 12"/>
            <p:cNvPicPr>
              <a:picLocks noChangeAspect="1"/>
            </p:cNvPicPr>
            <p:nvPr/>
          </p:nvPicPr>
          <p:blipFill>
            <a:blip r:embed="rId3">
              <a:duotone>
                <a:prstClr val="black"/>
                <a:srgbClr val="FFFF00">
                  <a:tint val="45000"/>
                  <a:satMod val="400000"/>
                </a:srgbClr>
              </a:duotone>
            </a:blip>
            <a:stretch>
              <a:fillRect/>
            </a:stretch>
          </p:blipFill>
          <p:spPr>
            <a:xfrm>
              <a:off x="4639680" y="4905824"/>
              <a:ext cx="631721" cy="894611"/>
            </a:xfrm>
            <a:prstGeom prst="rect">
              <a:avLst/>
            </a:prstGeom>
          </p:spPr>
        </p:pic>
        <p:pic>
          <p:nvPicPr>
            <p:cNvPr id="14" name="図 13"/>
            <p:cNvPicPr>
              <a:picLocks noChangeAspect="1"/>
            </p:cNvPicPr>
            <p:nvPr/>
          </p:nvPicPr>
          <p:blipFill>
            <a:blip r:embed="rId3">
              <a:duotone>
                <a:prstClr val="black"/>
                <a:srgbClr val="FFFF00">
                  <a:tint val="45000"/>
                  <a:satMod val="400000"/>
                </a:srgbClr>
              </a:duotone>
            </a:blip>
            <a:stretch>
              <a:fillRect/>
            </a:stretch>
          </p:blipFill>
          <p:spPr>
            <a:xfrm>
              <a:off x="5263511" y="4905824"/>
              <a:ext cx="631721" cy="894611"/>
            </a:xfrm>
            <a:prstGeom prst="rect">
              <a:avLst/>
            </a:prstGeom>
          </p:spPr>
        </p:pic>
        <p:pic>
          <p:nvPicPr>
            <p:cNvPr id="15" name="図 14"/>
            <p:cNvPicPr>
              <a:picLocks noChangeAspect="1"/>
            </p:cNvPicPr>
            <p:nvPr/>
          </p:nvPicPr>
          <p:blipFill>
            <a:blip r:embed="rId3"/>
            <a:stretch>
              <a:fillRect/>
            </a:stretch>
          </p:blipFill>
          <p:spPr>
            <a:xfrm>
              <a:off x="5895124" y="4905824"/>
              <a:ext cx="631721" cy="894611"/>
            </a:xfrm>
            <a:prstGeom prst="rect">
              <a:avLst/>
            </a:prstGeom>
          </p:spPr>
        </p:pic>
        <p:pic>
          <p:nvPicPr>
            <p:cNvPr id="16" name="図 15"/>
            <p:cNvPicPr>
              <a:picLocks noChangeAspect="1"/>
            </p:cNvPicPr>
            <p:nvPr/>
          </p:nvPicPr>
          <p:blipFill>
            <a:blip r:embed="rId3"/>
            <a:stretch>
              <a:fillRect/>
            </a:stretch>
          </p:blipFill>
          <p:spPr>
            <a:xfrm>
              <a:off x="6524882" y="4905646"/>
              <a:ext cx="631721" cy="894611"/>
            </a:xfrm>
            <a:prstGeom prst="rect">
              <a:avLst/>
            </a:prstGeom>
          </p:spPr>
        </p:pic>
        <p:pic>
          <p:nvPicPr>
            <p:cNvPr id="17" name="図 16"/>
            <p:cNvPicPr>
              <a:picLocks noChangeAspect="1"/>
            </p:cNvPicPr>
            <p:nvPr/>
          </p:nvPicPr>
          <p:blipFill>
            <a:blip r:embed="rId3"/>
            <a:stretch>
              <a:fillRect/>
            </a:stretch>
          </p:blipFill>
          <p:spPr>
            <a:xfrm>
              <a:off x="7150541" y="4905824"/>
              <a:ext cx="631721" cy="894611"/>
            </a:xfrm>
            <a:prstGeom prst="rect">
              <a:avLst/>
            </a:prstGeom>
          </p:spPr>
        </p:pic>
        <p:pic>
          <p:nvPicPr>
            <p:cNvPr id="18" name="図 17"/>
            <p:cNvPicPr>
              <a:picLocks noChangeAspect="1"/>
            </p:cNvPicPr>
            <p:nvPr/>
          </p:nvPicPr>
          <p:blipFill>
            <a:blip r:embed="rId3"/>
            <a:stretch>
              <a:fillRect/>
            </a:stretch>
          </p:blipFill>
          <p:spPr>
            <a:xfrm>
              <a:off x="9665769" y="4905645"/>
              <a:ext cx="631721" cy="894611"/>
            </a:xfrm>
            <a:prstGeom prst="rect">
              <a:avLst/>
            </a:prstGeom>
          </p:spPr>
        </p:pic>
        <p:pic>
          <p:nvPicPr>
            <p:cNvPr id="19" name="図 18"/>
            <p:cNvPicPr>
              <a:picLocks noChangeAspect="1"/>
            </p:cNvPicPr>
            <p:nvPr/>
          </p:nvPicPr>
          <p:blipFill>
            <a:blip r:embed="rId3"/>
            <a:stretch>
              <a:fillRect/>
            </a:stretch>
          </p:blipFill>
          <p:spPr>
            <a:xfrm>
              <a:off x="9034048" y="4901768"/>
              <a:ext cx="631721" cy="894611"/>
            </a:xfrm>
            <a:prstGeom prst="rect">
              <a:avLst/>
            </a:prstGeom>
          </p:spPr>
        </p:pic>
        <p:cxnSp>
          <p:nvCxnSpPr>
            <p:cNvPr id="9" name="直線矢印コネクタ 8"/>
            <p:cNvCxnSpPr/>
            <p:nvPr/>
          </p:nvCxnSpPr>
          <p:spPr>
            <a:xfrm>
              <a:off x="7727409" y="4439817"/>
              <a:ext cx="0" cy="1826625"/>
            </a:xfrm>
            <a:prstGeom prst="straightConnector1">
              <a:avLst/>
            </a:prstGeom>
          </p:spPr>
          <p:style>
            <a:lnRef idx="3">
              <a:schemeClr val="dk1"/>
            </a:lnRef>
            <a:fillRef idx="0">
              <a:schemeClr val="dk1"/>
            </a:fillRef>
            <a:effectRef idx="2">
              <a:schemeClr val="dk1"/>
            </a:effectRef>
            <a:fontRef idx="minor">
              <a:schemeClr val="tx1"/>
            </a:fontRef>
          </p:style>
        </p:cxnSp>
        <p:sp>
          <p:nvSpPr>
            <p:cNvPr id="37" name="テキスト ボックス 36"/>
            <p:cNvSpPr txBox="1"/>
            <p:nvPr/>
          </p:nvSpPr>
          <p:spPr>
            <a:xfrm>
              <a:off x="4382702" y="5984637"/>
              <a:ext cx="3470030" cy="268634"/>
            </a:xfrm>
            <a:prstGeom prst="rect">
              <a:avLst/>
            </a:prstGeom>
            <a:noFill/>
          </p:spPr>
          <p:txBody>
            <a:bodyPr wrap="square" rtlCol="0">
              <a:spAutoFit/>
            </a:bodyPr>
            <a:lstStyle/>
            <a:p>
              <a:r>
                <a:rPr kumimoji="1" lang="ja-JP" altLang="en-US" sz="2400" dirty="0" smtClean="0"/>
                <a:t>ロイヤルティが高まりやすい人</a:t>
              </a:r>
              <a:endParaRPr kumimoji="1" lang="ja-JP" altLang="en-US" sz="2400" dirty="0"/>
            </a:p>
          </p:txBody>
        </p:sp>
        <p:sp>
          <p:nvSpPr>
            <p:cNvPr id="20" name="テキスト ボックス 19"/>
            <p:cNvSpPr txBox="1"/>
            <p:nvPr/>
          </p:nvSpPr>
          <p:spPr>
            <a:xfrm>
              <a:off x="8007377" y="5955975"/>
              <a:ext cx="3175000" cy="268634"/>
            </a:xfrm>
            <a:prstGeom prst="rect">
              <a:avLst/>
            </a:prstGeom>
            <a:noFill/>
          </p:spPr>
          <p:txBody>
            <a:bodyPr wrap="square" rtlCol="0">
              <a:spAutoFit/>
            </a:bodyPr>
            <a:lstStyle/>
            <a:p>
              <a:r>
                <a:rPr kumimoji="1" lang="ja-JP" altLang="en-US" sz="2400" dirty="0" smtClean="0"/>
                <a:t>ロイヤルティが高まりにくい人</a:t>
              </a:r>
              <a:endParaRPr kumimoji="1" lang="ja-JP" altLang="en-US" sz="2400" dirty="0"/>
            </a:p>
          </p:txBody>
        </p:sp>
      </p:grpSp>
      <p:sp>
        <p:nvSpPr>
          <p:cNvPr id="23" name="円/楕円 22"/>
          <p:cNvSpPr/>
          <p:nvPr/>
        </p:nvSpPr>
        <p:spPr>
          <a:xfrm>
            <a:off x="1807377" y="3429821"/>
            <a:ext cx="1856597" cy="15374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n w="0"/>
              <a:solidFill>
                <a:schemeClr val="tx1"/>
              </a:solidFill>
              <a:effectLst>
                <a:outerShdw blurRad="38100" dist="19050" dir="2700000" algn="tl" rotWithShape="0">
                  <a:schemeClr val="dk1">
                    <a:alpha val="40000"/>
                  </a:schemeClr>
                </a:outerShdw>
              </a:effectLst>
            </a:endParaRPr>
          </a:p>
        </p:txBody>
      </p:sp>
      <p:sp>
        <p:nvSpPr>
          <p:cNvPr id="25" name="四角形吹き出し 24"/>
          <p:cNvSpPr/>
          <p:nvPr/>
        </p:nvSpPr>
        <p:spPr>
          <a:xfrm>
            <a:off x="130777" y="2029415"/>
            <a:ext cx="3533024" cy="857158"/>
          </a:xfrm>
          <a:prstGeom prst="wedgeRectCallout">
            <a:avLst>
              <a:gd name="adj1" fmla="val -4537"/>
              <a:gd name="adj2" fmla="val 85409"/>
            </a:avLst>
          </a:prstGeom>
          <a:ln>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dirty="0" smtClean="0">
                <a:solidFill>
                  <a:srgbClr val="FF0000"/>
                </a:solidFill>
              </a:rPr>
              <a:t>ロイヤル・カスタマー</a:t>
            </a:r>
            <a:endParaRPr lang="ja-JP" altLang="en-US" sz="2800" dirty="0">
              <a:solidFill>
                <a:srgbClr val="FF0000"/>
              </a:solidFill>
            </a:endParaRPr>
          </a:p>
        </p:txBody>
      </p:sp>
      <p:sp>
        <p:nvSpPr>
          <p:cNvPr id="26" name="左矢印 25"/>
          <p:cNvSpPr/>
          <p:nvPr/>
        </p:nvSpPr>
        <p:spPr>
          <a:xfrm>
            <a:off x="1547706" y="5703208"/>
            <a:ext cx="4153011" cy="194153"/>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0" name="左矢印 29"/>
          <p:cNvSpPr/>
          <p:nvPr/>
        </p:nvSpPr>
        <p:spPr>
          <a:xfrm rot="10800000">
            <a:off x="6363985" y="5687203"/>
            <a:ext cx="4153011" cy="210157"/>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U ターン矢印 27"/>
          <p:cNvSpPr/>
          <p:nvPr/>
        </p:nvSpPr>
        <p:spPr>
          <a:xfrm flipH="1">
            <a:off x="3068155" y="3008050"/>
            <a:ext cx="1730417" cy="374761"/>
          </a:xfrm>
          <a:prstGeom prst="uturnArrow">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chemeClr val="tx1"/>
              </a:solidFill>
            </a:endParaRPr>
          </a:p>
        </p:txBody>
      </p:sp>
    </p:spTree>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コンテンツ プレースホルダー 72"/>
          <p:cNvPicPr>
            <a:picLocks noChangeAspect="1"/>
          </p:cNvPicPr>
          <p:nvPr/>
        </p:nvPicPr>
        <p:blipFill>
          <a:blip r:embed="rId2"/>
          <a:stretch>
            <a:fillRect/>
          </a:stretch>
        </p:blipFill>
        <p:spPr>
          <a:xfrm>
            <a:off x="9482838" y="537861"/>
            <a:ext cx="1073632" cy="1073632"/>
          </a:xfrm>
          <a:prstGeom prst="rect">
            <a:avLst/>
          </a:prstGeom>
        </p:spPr>
      </p:pic>
      <p:sp>
        <p:nvSpPr>
          <p:cNvPr id="2" name="タイトル 1"/>
          <p:cNvSpPr>
            <a:spLocks noGrp="1"/>
          </p:cNvSpPr>
          <p:nvPr>
            <p:ph type="title"/>
          </p:nvPr>
        </p:nvSpPr>
        <p:spPr/>
        <p:txBody>
          <a:bodyPr/>
          <a:lstStyle/>
          <a:p>
            <a:r>
              <a:rPr lang="ja-JP" altLang="en-US" dirty="0" smtClean="0"/>
              <a:t>同調性</a:t>
            </a:r>
            <a:r>
              <a:rPr kumimoji="1" lang="ja-JP" altLang="en-US" dirty="0" smtClean="0"/>
              <a:t>と心理的ロイヤルティ</a:t>
            </a:r>
            <a:endParaRPr kumimoji="1" lang="ja-JP" altLang="en-US" dirty="0"/>
          </a:p>
        </p:txBody>
      </p:sp>
      <p:sp>
        <p:nvSpPr>
          <p:cNvPr id="5" name="スライド番号プレースホルダー 4"/>
          <p:cNvSpPr>
            <a:spLocks noGrp="1"/>
          </p:cNvSpPr>
          <p:nvPr>
            <p:ph type="sldNum" sz="quarter" idx="12"/>
          </p:nvPr>
        </p:nvSpPr>
        <p:spPr/>
        <p:txBody>
          <a:bodyPr/>
          <a:lstStyle/>
          <a:p>
            <a:fld id="{6BC92BFA-A7E0-7A40-85C6-4D7999F411B4}" type="slidenum">
              <a:rPr kumimoji="1" lang="ja-JP" altLang="en-US" sz="2600" smtClean="0">
                <a:solidFill>
                  <a:schemeClr val="bg1"/>
                </a:solidFill>
              </a:rPr>
              <a:t>17</a:t>
            </a:fld>
            <a:endParaRPr kumimoji="1" lang="ja-JP" altLang="en-US" sz="2600" dirty="0">
              <a:solidFill>
                <a:schemeClr val="bg1"/>
              </a:solidFill>
            </a:endParaRPr>
          </a:p>
        </p:txBody>
      </p:sp>
      <p:sp>
        <p:nvSpPr>
          <p:cNvPr id="4" name="角丸四角形 3"/>
          <p:cNvSpPr/>
          <p:nvPr/>
        </p:nvSpPr>
        <p:spPr>
          <a:xfrm>
            <a:off x="675608" y="1904256"/>
            <a:ext cx="10901743" cy="3884146"/>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nSpc>
                <a:spcPct val="90000"/>
              </a:lnSpc>
              <a:spcBef>
                <a:spcPts val="1200"/>
              </a:spcBef>
              <a:spcAft>
                <a:spcPts val="200"/>
              </a:spcAft>
              <a:buClr>
                <a:srgbClr val="1CADE4"/>
              </a:buClr>
              <a:buSzPct val="100000"/>
            </a:pPr>
            <a:r>
              <a:rPr lang="ja-JP" altLang="en-US" sz="2800" dirty="0" smtClean="0">
                <a:solidFill>
                  <a:prstClr val="black">
                    <a:lumMod val="75000"/>
                    <a:lumOff val="25000"/>
                  </a:prstClr>
                </a:solidFill>
              </a:rPr>
              <a:t>バンドワゴン効果</a:t>
            </a:r>
          </a:p>
          <a:p>
            <a:pPr>
              <a:lnSpc>
                <a:spcPct val="90000"/>
              </a:lnSpc>
              <a:spcBef>
                <a:spcPts val="1200"/>
              </a:spcBef>
              <a:spcAft>
                <a:spcPts val="200"/>
              </a:spcAft>
              <a:buClr>
                <a:srgbClr val="1CADE4"/>
              </a:buClr>
              <a:buSzPct val="100000"/>
            </a:pPr>
            <a:r>
              <a:rPr lang="ja-JP" altLang="en-US" sz="2800" dirty="0" smtClean="0">
                <a:solidFill>
                  <a:schemeClr val="tx1">
                    <a:lumMod val="75000"/>
                    <a:lumOff val="25000"/>
                  </a:schemeClr>
                </a:solidFill>
              </a:rPr>
              <a:t>人間は他人の行動につられたり他人の意見に影響される傾</a:t>
            </a:r>
            <a:r>
              <a:rPr lang="ja-JP" altLang="en-US" sz="2800" dirty="0" smtClean="0">
                <a:solidFill>
                  <a:prstClr val="black">
                    <a:lumMod val="75000"/>
                    <a:lumOff val="25000"/>
                  </a:prstClr>
                </a:solidFill>
              </a:rPr>
              <a:t>向がある。</a:t>
            </a:r>
            <a:r>
              <a:rPr lang="ja-JP" altLang="en-US" sz="2800" dirty="0">
                <a:solidFill>
                  <a:schemeClr val="tx1">
                    <a:lumMod val="75000"/>
                    <a:lumOff val="25000"/>
                  </a:schemeClr>
                </a:solidFill>
              </a:rPr>
              <a:t>このことを心理学で</a:t>
            </a:r>
            <a:r>
              <a:rPr lang="ja-JP" altLang="en-US" sz="2800" dirty="0">
                <a:solidFill>
                  <a:srgbClr val="FF0000"/>
                </a:solidFill>
              </a:rPr>
              <a:t>同調</a:t>
            </a:r>
            <a:r>
              <a:rPr lang="ja-JP" altLang="en-US" sz="2800" dirty="0">
                <a:solidFill>
                  <a:schemeClr val="tx1">
                    <a:lumMod val="75000"/>
                    <a:lumOff val="25000"/>
                  </a:schemeClr>
                </a:solidFill>
              </a:rPr>
              <a:t>という</a:t>
            </a:r>
            <a:r>
              <a:rPr lang="ja-JP" altLang="en-US" sz="2800" dirty="0" smtClean="0">
                <a:solidFill>
                  <a:schemeClr val="tx1">
                    <a:lumMod val="75000"/>
                    <a:lumOff val="25000"/>
                  </a:schemeClr>
                </a:solidFill>
              </a:rPr>
              <a:t>。（野村</a:t>
            </a:r>
            <a:r>
              <a:rPr lang="en-US" altLang="ja-JP" sz="2800" dirty="0" smtClean="0">
                <a:solidFill>
                  <a:schemeClr val="tx1">
                    <a:lumMod val="75000"/>
                    <a:lumOff val="25000"/>
                  </a:schemeClr>
                </a:solidFill>
              </a:rPr>
              <a:t>,2013</a:t>
            </a:r>
            <a:r>
              <a:rPr lang="ja-JP" altLang="en-US" sz="2800" dirty="0" smtClean="0">
                <a:solidFill>
                  <a:schemeClr val="tx1">
                    <a:lumMod val="75000"/>
                    <a:lumOff val="25000"/>
                  </a:schemeClr>
                </a:solidFill>
              </a:rPr>
              <a:t>）</a:t>
            </a:r>
            <a:endParaRPr lang="ja-JP" altLang="en-US" sz="2800" dirty="0">
              <a:solidFill>
                <a:schemeClr val="tx1">
                  <a:lumMod val="75000"/>
                  <a:lumOff val="25000"/>
                </a:schemeClr>
              </a:solidFill>
            </a:endParaRPr>
          </a:p>
          <a:p>
            <a:pPr>
              <a:lnSpc>
                <a:spcPct val="90000"/>
              </a:lnSpc>
              <a:spcBef>
                <a:spcPts val="1200"/>
              </a:spcBef>
              <a:spcAft>
                <a:spcPts val="200"/>
              </a:spcAft>
              <a:buClr>
                <a:srgbClr val="1CADE4"/>
              </a:buClr>
              <a:buSzPct val="100000"/>
            </a:pPr>
            <a:endParaRPr lang="ja-JP" altLang="en-US" sz="2800" dirty="0" smtClean="0">
              <a:solidFill>
                <a:prstClr val="black">
                  <a:lumMod val="75000"/>
                  <a:lumOff val="25000"/>
                </a:prstClr>
              </a:solidFill>
            </a:endParaRPr>
          </a:p>
          <a:p>
            <a:pPr>
              <a:lnSpc>
                <a:spcPct val="90000"/>
              </a:lnSpc>
              <a:spcBef>
                <a:spcPts val="1200"/>
              </a:spcBef>
              <a:spcAft>
                <a:spcPts val="200"/>
              </a:spcAft>
              <a:buClr>
                <a:srgbClr val="1CADE4"/>
              </a:buClr>
              <a:buSzPct val="100000"/>
            </a:pPr>
            <a:r>
              <a:rPr lang="ja-JP" altLang="en-US" sz="2800" dirty="0" smtClean="0">
                <a:solidFill>
                  <a:prstClr val="black">
                    <a:lumMod val="75000"/>
                    <a:lumOff val="25000"/>
                  </a:prstClr>
                </a:solidFill>
              </a:rPr>
              <a:t>流行商品など社会全体の消費量が多い商品やサービスに対して消費者が価値を感じることにより、商品購入時の</a:t>
            </a:r>
            <a:r>
              <a:rPr lang="ja-JP" altLang="en-US" sz="2800" b="1" u="sng" dirty="0" smtClean="0">
                <a:solidFill>
                  <a:srgbClr val="FF0000"/>
                </a:solidFill>
              </a:rPr>
              <a:t>満足の度合いが増加する効果。</a:t>
            </a:r>
            <a:r>
              <a:rPr lang="ja-JP" altLang="en-US" sz="2800" dirty="0" smtClean="0">
                <a:solidFill>
                  <a:prstClr val="black">
                    <a:lumMod val="75000"/>
                    <a:lumOff val="25000"/>
                  </a:prstClr>
                </a:solidFill>
              </a:rPr>
              <a:t>（出牛</a:t>
            </a:r>
            <a:r>
              <a:rPr lang="en-US" altLang="ja-JP" sz="2800" dirty="0" smtClean="0">
                <a:solidFill>
                  <a:prstClr val="black">
                    <a:lumMod val="75000"/>
                    <a:lumOff val="25000"/>
                  </a:prstClr>
                </a:solidFill>
              </a:rPr>
              <a:t>,2004 </a:t>
            </a:r>
            <a:r>
              <a:rPr lang="ja-JP" altLang="en-US" sz="2800" dirty="0" smtClean="0">
                <a:solidFill>
                  <a:prstClr val="black">
                    <a:lumMod val="75000"/>
                    <a:lumOff val="25000"/>
                  </a:prstClr>
                </a:solidFill>
              </a:rPr>
              <a:t>）</a:t>
            </a:r>
            <a:endParaRPr lang="en-US" altLang="ja-JP" sz="2800" dirty="0">
              <a:solidFill>
                <a:prstClr val="black">
                  <a:lumMod val="75000"/>
                  <a:lumOff val="25000"/>
                </a:prstClr>
              </a:solidFill>
            </a:endParaRPr>
          </a:p>
        </p:txBody>
      </p:sp>
      <p:sp>
        <p:nvSpPr>
          <p:cNvPr id="7" name="正方形/長方形 6"/>
          <p:cNvSpPr/>
          <p:nvPr/>
        </p:nvSpPr>
        <p:spPr>
          <a:xfrm>
            <a:off x="2618867" y="4350816"/>
            <a:ext cx="9835536" cy="2159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200" dirty="0">
              <a:solidFill>
                <a:schemeClr val="tx1">
                  <a:lumMod val="75000"/>
                  <a:lumOff val="25000"/>
                </a:schemeClr>
              </a:solidFill>
            </a:endParaRPr>
          </a:p>
        </p:txBody>
      </p:sp>
      <p:sp>
        <p:nvSpPr>
          <p:cNvPr id="8" name="正方形/長方形 7"/>
          <p:cNvSpPr/>
          <p:nvPr/>
        </p:nvSpPr>
        <p:spPr>
          <a:xfrm>
            <a:off x="2009266" y="4568705"/>
            <a:ext cx="7049971" cy="108373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sz="2800" dirty="0"/>
          </a:p>
        </p:txBody>
      </p:sp>
    </p:spTree>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60400" y="286603"/>
            <a:ext cx="10495280" cy="1450757"/>
          </a:xfrm>
        </p:spPr>
        <p:txBody>
          <a:bodyPr/>
          <a:lstStyle/>
          <a:p>
            <a:r>
              <a:rPr lang="ja-JP" altLang="en-US" dirty="0" smtClean="0"/>
              <a:t>顧客満足度と心理的ロイヤルティの関係</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18</a:t>
            </a:fld>
            <a:endParaRPr kumimoji="1" lang="ja-JP" altLang="en-US" sz="2600" dirty="0"/>
          </a:p>
        </p:txBody>
      </p:sp>
      <p:graphicFrame>
        <p:nvGraphicFramePr>
          <p:cNvPr id="5" name="コンテンツ プレースホルダー 4"/>
          <p:cNvGraphicFramePr>
            <a:graphicFrameLocks noGrp="1"/>
          </p:cNvGraphicFramePr>
          <p:nvPr>
            <p:ph idx="1"/>
            <p:extLst/>
          </p:nvPr>
        </p:nvGraphicFramePr>
        <p:xfrm>
          <a:off x="1332189" y="2087210"/>
          <a:ext cx="8923867" cy="4022725"/>
        </p:xfrm>
        <a:graphic>
          <a:graphicData uri="http://schemas.openxmlformats.org/drawingml/2006/chart">
            <c:chart xmlns:c="http://schemas.openxmlformats.org/drawingml/2006/chart" xmlns:r="http://schemas.openxmlformats.org/officeDocument/2006/relationships" r:id="rId2"/>
          </a:graphicData>
        </a:graphic>
      </p:graphicFrame>
      <p:sp>
        <p:nvSpPr>
          <p:cNvPr id="7" name="テキスト ボックス 6"/>
          <p:cNvSpPr txBox="1"/>
          <p:nvPr/>
        </p:nvSpPr>
        <p:spPr>
          <a:xfrm>
            <a:off x="533538" y="2699281"/>
            <a:ext cx="523220" cy="3277111"/>
          </a:xfrm>
          <a:prstGeom prst="rect">
            <a:avLst/>
          </a:prstGeom>
          <a:noFill/>
        </p:spPr>
        <p:txBody>
          <a:bodyPr vert="eaVert" wrap="square" rtlCol="0">
            <a:spAutoFit/>
          </a:bodyPr>
          <a:lstStyle/>
          <a:p>
            <a:r>
              <a:rPr kumimoji="1" lang="ja-JP" altLang="en-US" sz="2200" dirty="0" smtClean="0">
                <a:solidFill>
                  <a:schemeClr val="tx1">
                    <a:lumMod val="75000"/>
                    <a:lumOff val="25000"/>
                  </a:schemeClr>
                </a:solidFill>
              </a:rPr>
              <a:t>心理的ロイヤルティ</a:t>
            </a:r>
            <a:endParaRPr kumimoji="1" lang="ja-JP" altLang="en-US" sz="2200" dirty="0">
              <a:solidFill>
                <a:schemeClr val="tx1">
                  <a:lumMod val="75000"/>
                  <a:lumOff val="25000"/>
                </a:schemeClr>
              </a:solidFill>
            </a:endParaRPr>
          </a:p>
        </p:txBody>
      </p:sp>
      <p:sp>
        <p:nvSpPr>
          <p:cNvPr id="8" name="右矢印 7"/>
          <p:cNvSpPr/>
          <p:nvPr/>
        </p:nvSpPr>
        <p:spPr>
          <a:xfrm rot="20728724" flipV="1">
            <a:off x="2350111" y="3722444"/>
            <a:ext cx="6888024" cy="18410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861317" y="3056808"/>
            <a:ext cx="3252550" cy="92333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5400" dirty="0" smtClean="0">
                <a:ln w="0"/>
                <a:solidFill>
                  <a:schemeClr val="accent1"/>
                </a:solidFill>
                <a:effectLst>
                  <a:outerShdw blurRad="38100" dist="25400" dir="5400000" algn="ctr" rotWithShape="0">
                    <a:srgbClr val="6E747A">
                      <a:alpha val="43000"/>
                    </a:srgbClr>
                  </a:outerShdw>
                </a:effectLst>
              </a:rPr>
              <a:t>比例関係</a:t>
            </a:r>
            <a:endParaRPr kumimoji="1" lang="ja-JP" altLang="en-US" sz="5400" dirty="0">
              <a:ln w="0"/>
              <a:solidFill>
                <a:schemeClr val="accent1"/>
              </a:solidFill>
              <a:effectLst>
                <a:outerShdw blurRad="38100" dist="25400" dir="5400000" algn="ctr" rotWithShape="0">
                  <a:srgbClr val="6E747A">
                    <a:alpha val="43000"/>
                  </a:srgbClr>
                </a:outerShdw>
              </a:effectLst>
            </a:endParaRPr>
          </a:p>
        </p:txBody>
      </p:sp>
      <p:sp>
        <p:nvSpPr>
          <p:cNvPr id="10" name="正方形/長方形 9"/>
          <p:cNvSpPr/>
          <p:nvPr/>
        </p:nvSpPr>
        <p:spPr>
          <a:xfrm>
            <a:off x="1211177" y="2735523"/>
            <a:ext cx="762000" cy="558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11" name="正方形/長方形 10"/>
          <p:cNvSpPr/>
          <p:nvPr/>
        </p:nvSpPr>
        <p:spPr>
          <a:xfrm flipV="1">
            <a:off x="1144573" y="2224712"/>
            <a:ext cx="762000" cy="4745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a:t>
            </a:r>
            <a:endParaRPr kumimoji="1" lang="ja-JP" altLang="en-US" dirty="0">
              <a:solidFill>
                <a:schemeClr val="tx1"/>
              </a:solidFill>
            </a:endParaRPr>
          </a:p>
        </p:txBody>
      </p:sp>
      <p:sp>
        <p:nvSpPr>
          <p:cNvPr id="3" name="正方形/長方形 2"/>
          <p:cNvSpPr/>
          <p:nvPr/>
        </p:nvSpPr>
        <p:spPr>
          <a:xfrm>
            <a:off x="3943071" y="6431220"/>
            <a:ext cx="4132863" cy="369332"/>
          </a:xfrm>
          <a:prstGeom prst="rect">
            <a:avLst/>
          </a:prstGeom>
        </p:spPr>
        <p:txBody>
          <a:bodyPr wrap="none">
            <a:spAutoFit/>
          </a:bodyPr>
          <a:lstStyle/>
          <a:p>
            <a:r>
              <a:rPr lang="ja-JP" altLang="en-US" dirty="0">
                <a:solidFill>
                  <a:schemeClr val="bg1"/>
                </a:solidFill>
              </a:rPr>
              <a:t>小野譲司（</a:t>
            </a:r>
            <a:r>
              <a:rPr lang="en-US" altLang="ja-JP" dirty="0">
                <a:solidFill>
                  <a:schemeClr val="bg1"/>
                </a:solidFill>
              </a:rPr>
              <a:t>2010)</a:t>
            </a:r>
            <a:r>
              <a:rPr lang="ja-JP" altLang="en-US" dirty="0">
                <a:solidFill>
                  <a:schemeClr val="bg1"/>
                </a:solidFill>
              </a:rPr>
              <a:t>　</a:t>
            </a:r>
            <a:r>
              <a:rPr lang="en-US" altLang="ja-JP" dirty="0">
                <a:solidFill>
                  <a:schemeClr val="bg1"/>
                </a:solidFill>
              </a:rPr>
              <a:t>『</a:t>
            </a:r>
            <a:r>
              <a:rPr lang="ja-JP" altLang="en-US" dirty="0">
                <a:solidFill>
                  <a:schemeClr val="bg1"/>
                </a:solidFill>
              </a:rPr>
              <a:t>顧客満足</a:t>
            </a:r>
            <a:r>
              <a:rPr lang="en-US" altLang="ja-JP" dirty="0">
                <a:solidFill>
                  <a:schemeClr val="bg1"/>
                </a:solidFill>
              </a:rPr>
              <a:t>[CS]</a:t>
            </a:r>
            <a:r>
              <a:rPr lang="ja-JP" altLang="en-US" dirty="0">
                <a:solidFill>
                  <a:schemeClr val="bg1"/>
                </a:solidFill>
              </a:rPr>
              <a:t>の知識</a:t>
            </a:r>
            <a:r>
              <a:rPr lang="en-US" altLang="ja-JP" dirty="0">
                <a:solidFill>
                  <a:schemeClr val="bg1"/>
                </a:solidFill>
              </a:rPr>
              <a:t>』</a:t>
            </a:r>
            <a:endParaRPr lang="ja-JP" altLang="en-US" dirty="0">
              <a:solidFill>
                <a:schemeClr val="bg1"/>
              </a:solidFill>
            </a:endParaRPr>
          </a:p>
        </p:txBody>
      </p:sp>
    </p:spTree>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19</a:t>
            </a:fld>
            <a:endParaRPr kumimoji="1" lang="ja-JP" altLang="en-US" sz="2600" dirty="0"/>
          </a:p>
        </p:txBody>
      </p:sp>
      <p:grpSp>
        <p:nvGrpSpPr>
          <p:cNvPr id="11" name="グループ化 10"/>
          <p:cNvGrpSpPr/>
          <p:nvPr/>
        </p:nvGrpSpPr>
        <p:grpSpPr>
          <a:xfrm>
            <a:off x="19706" y="3711493"/>
            <a:ext cx="1835572" cy="2603429"/>
            <a:chOff x="1612878" y="3735587"/>
            <a:chExt cx="1835572" cy="2603429"/>
          </a:xfrm>
        </p:grpSpPr>
        <p:pic>
          <p:nvPicPr>
            <p:cNvPr id="12" name="コンテンツ プレースホルダー 32"/>
            <p:cNvPicPr>
              <a:picLocks noChangeAspect="1"/>
            </p:cNvPicPr>
            <p:nvPr/>
          </p:nvPicPr>
          <p:blipFill rotWithShape="1">
            <a:blip r:embed="rId2">
              <a:duotone>
                <a:schemeClr val="accent4">
                  <a:shade val="45000"/>
                  <a:satMod val="135000"/>
                </a:schemeClr>
                <a:prstClr val="white"/>
              </a:duotone>
            </a:blip>
            <a:srcRect b="5767"/>
            <a:stretch/>
          </p:blipFill>
          <p:spPr>
            <a:xfrm>
              <a:off x="1612878" y="3889476"/>
              <a:ext cx="1835572" cy="2449540"/>
            </a:xfrm>
            <a:prstGeom prst="rect">
              <a:avLst/>
            </a:prstGeom>
          </p:spPr>
        </p:pic>
        <p:sp>
          <p:nvSpPr>
            <p:cNvPr id="15" name="テキスト ボックス 14"/>
            <p:cNvSpPr txBox="1"/>
            <p:nvPr/>
          </p:nvSpPr>
          <p:spPr>
            <a:xfrm>
              <a:off x="2015066" y="3735587"/>
              <a:ext cx="1192748" cy="307777"/>
            </a:xfrm>
            <a:prstGeom prst="rect">
              <a:avLst/>
            </a:prstGeom>
            <a:noFill/>
          </p:spPr>
          <p:txBody>
            <a:bodyPr wrap="square" rtlCol="0">
              <a:spAutoFit/>
            </a:bodyPr>
            <a:lstStyle/>
            <a:p>
              <a:r>
                <a:rPr kumimoji="1" lang="ja-JP" altLang="en-US" sz="1400" dirty="0" smtClean="0"/>
                <a:t>我慢できる</a:t>
              </a:r>
              <a:endParaRPr kumimoji="1" lang="ja-JP" altLang="en-US" sz="1400" dirty="0"/>
            </a:p>
          </p:txBody>
        </p:sp>
      </p:grpSp>
      <p:sp>
        <p:nvSpPr>
          <p:cNvPr id="3" name="四角形吹き出し 2"/>
          <p:cNvSpPr/>
          <p:nvPr/>
        </p:nvSpPr>
        <p:spPr>
          <a:xfrm>
            <a:off x="2141508" y="2614937"/>
            <a:ext cx="3791935" cy="2022626"/>
          </a:xfrm>
          <a:prstGeom prst="wedgeRectCallout">
            <a:avLst>
              <a:gd name="adj1" fmla="val -67046"/>
              <a:gd name="adj2" fmla="val 34076"/>
            </a:avLst>
          </a:prstGeom>
          <a:ln>
            <a:solidFill>
              <a:srgbClr val="FF0000"/>
            </a:solidFill>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時間待ちストレス不耐性が低い人</a:t>
            </a:r>
            <a:endParaRPr kumimoji="1" lang="en-US" altLang="ja-JP" dirty="0" smtClean="0"/>
          </a:p>
          <a:p>
            <a:pPr algn="ctr"/>
            <a:endParaRPr lang="en-US" altLang="ja-JP" dirty="0"/>
          </a:p>
          <a:p>
            <a:pPr marL="342900" indent="-342900">
              <a:buFont typeface="Wingdings" charset="2"/>
              <a:buChar char="ü"/>
            </a:pPr>
            <a:r>
              <a:rPr kumimoji="1" lang="ja-JP" altLang="en-US" dirty="0" smtClean="0"/>
              <a:t>ストレス我慢できる</a:t>
            </a:r>
            <a:endParaRPr kumimoji="1" lang="en-US" altLang="ja-JP" dirty="0" smtClean="0"/>
          </a:p>
          <a:p>
            <a:pPr marL="342900" indent="-342900">
              <a:buFont typeface="Wingdings" charset="2"/>
              <a:buChar char="ü"/>
            </a:pPr>
            <a:r>
              <a:rPr lang="ja-JP" altLang="en-US" dirty="0" smtClean="0"/>
              <a:t>ストレスを感じにくい</a:t>
            </a:r>
            <a:endParaRPr lang="en-US" altLang="ja-JP" dirty="0" smtClean="0"/>
          </a:p>
          <a:p>
            <a:pPr marL="342900" indent="-342900">
              <a:buFont typeface="Wingdings" charset="2"/>
              <a:buChar char="ü"/>
            </a:pPr>
            <a:r>
              <a:rPr kumimoji="1" lang="ja-JP" altLang="en-US" dirty="0" smtClean="0"/>
              <a:t>抱えるストレスが少ない</a:t>
            </a:r>
            <a:endParaRPr kumimoji="1" lang="ja-JP" altLang="en-US" dirty="0"/>
          </a:p>
        </p:txBody>
      </p:sp>
      <p:grpSp>
        <p:nvGrpSpPr>
          <p:cNvPr id="16" name="グループ化 15"/>
          <p:cNvGrpSpPr/>
          <p:nvPr/>
        </p:nvGrpSpPr>
        <p:grpSpPr>
          <a:xfrm>
            <a:off x="10237894" y="3711493"/>
            <a:ext cx="1835572" cy="2603429"/>
            <a:chOff x="179494" y="3735587"/>
            <a:chExt cx="1835572" cy="2603429"/>
          </a:xfrm>
        </p:grpSpPr>
        <p:pic>
          <p:nvPicPr>
            <p:cNvPr id="17" name="コンテンツ プレースホルダー 32"/>
            <p:cNvPicPr>
              <a:picLocks noChangeAspect="1"/>
            </p:cNvPicPr>
            <p:nvPr/>
          </p:nvPicPr>
          <p:blipFill rotWithShape="1">
            <a:blip r:embed="rId2">
              <a:duotone>
                <a:schemeClr val="accent1">
                  <a:shade val="45000"/>
                  <a:satMod val="135000"/>
                </a:schemeClr>
                <a:prstClr val="white"/>
              </a:duotone>
            </a:blip>
            <a:srcRect b="5767"/>
            <a:stretch/>
          </p:blipFill>
          <p:spPr>
            <a:xfrm>
              <a:off x="179494" y="3889476"/>
              <a:ext cx="1835572" cy="2449540"/>
            </a:xfrm>
            <a:prstGeom prst="rect">
              <a:avLst/>
            </a:prstGeom>
          </p:spPr>
        </p:pic>
        <p:sp>
          <p:nvSpPr>
            <p:cNvPr id="18" name="テキスト ボックス 17"/>
            <p:cNvSpPr txBox="1"/>
            <p:nvPr/>
          </p:nvSpPr>
          <p:spPr>
            <a:xfrm>
              <a:off x="500906" y="3735587"/>
              <a:ext cx="1192748" cy="307777"/>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sp>
        <p:nvSpPr>
          <p:cNvPr id="13" name="四角形吹き出し 12"/>
          <p:cNvSpPr/>
          <p:nvPr/>
        </p:nvSpPr>
        <p:spPr>
          <a:xfrm>
            <a:off x="6030097" y="2614937"/>
            <a:ext cx="3799280" cy="2022625"/>
          </a:xfrm>
          <a:prstGeom prst="wedgeRectCallout">
            <a:avLst>
              <a:gd name="adj1" fmla="val 69621"/>
              <a:gd name="adj2" fmla="val 34901"/>
            </a:avLst>
          </a:prstGeom>
          <a:ln>
            <a:solidFill>
              <a:srgbClr val="FF0000"/>
            </a:solidFill>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r>
              <a:rPr kumimoji="1" lang="ja-JP" altLang="en-US" dirty="0" smtClean="0"/>
              <a:t>時間待ちストレス不耐性が高い人</a:t>
            </a:r>
            <a:endParaRPr kumimoji="1" lang="en-US" altLang="ja-JP" dirty="0" smtClean="0"/>
          </a:p>
          <a:p>
            <a:pPr algn="ctr"/>
            <a:endParaRPr lang="en-US" altLang="ja-JP" dirty="0" smtClean="0"/>
          </a:p>
          <a:p>
            <a:pPr marL="285750" indent="-285750">
              <a:buFont typeface="Wingdings" charset="2"/>
              <a:buChar char="ü"/>
            </a:pPr>
            <a:r>
              <a:rPr lang="ja-JP" altLang="en-US" dirty="0" smtClean="0"/>
              <a:t>ストレス我慢できない</a:t>
            </a:r>
            <a:endParaRPr lang="en-US" altLang="ja-JP" dirty="0" smtClean="0"/>
          </a:p>
          <a:p>
            <a:pPr marL="285750" indent="-285750">
              <a:buFont typeface="Wingdings" charset="2"/>
              <a:buChar char="ü"/>
            </a:pPr>
            <a:r>
              <a:rPr lang="ja-JP" altLang="en-US" dirty="0" smtClean="0"/>
              <a:t>ストレスを感じやすい</a:t>
            </a:r>
            <a:endParaRPr lang="en-US" altLang="ja-JP" dirty="0" smtClean="0"/>
          </a:p>
          <a:p>
            <a:pPr marL="285750" indent="-285750">
              <a:buFont typeface="Wingdings" charset="2"/>
              <a:buChar char="ü"/>
            </a:pPr>
            <a:r>
              <a:rPr lang="ja-JP" altLang="en-US" dirty="0" smtClean="0"/>
              <a:t>抱えるストレスが大きい</a:t>
            </a:r>
            <a:endParaRPr lang="en-US" altLang="ja-JP" dirty="0" smtClean="0"/>
          </a:p>
          <a:p>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en-US" altLang="ja-JP" dirty="0" smtClean="0"/>
          </a:p>
        </p:txBody>
      </p:sp>
      <p:sp>
        <p:nvSpPr>
          <p:cNvPr id="20" name="タイトル 1"/>
          <p:cNvSpPr>
            <a:spLocks noGrp="1"/>
          </p:cNvSpPr>
          <p:nvPr>
            <p:ph type="title"/>
          </p:nvPr>
        </p:nvSpPr>
        <p:spPr>
          <a:xfrm>
            <a:off x="1097280" y="286603"/>
            <a:ext cx="10058400" cy="1450757"/>
          </a:xfrm>
        </p:spPr>
        <p:txBody>
          <a:bodyPr/>
          <a:lstStyle/>
          <a:p>
            <a:r>
              <a:rPr lang="ja-JP" altLang="en-US" dirty="0" smtClean="0"/>
              <a:t>時間待ちストレス</a:t>
            </a:r>
            <a:r>
              <a:rPr lang="ja-JP" altLang="en-US" dirty="0"/>
              <a:t>不耐性</a:t>
            </a:r>
            <a:endParaRPr kumimoji="1" lang="ja-JP" altLang="en-US" dirty="0"/>
          </a:p>
        </p:txBody>
      </p:sp>
    </p:spTree>
    <p:extLst>
      <p:ext uri="{BB962C8B-B14F-4D97-AF65-F5344CB8AC3E}">
        <p14:creationId xmlns:p14="http://schemas.microsoft.com/office/powerpoint/2010/main" val="1765656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966806" y="1737360"/>
            <a:ext cx="10058400" cy="4023360"/>
          </a:xfrm>
        </p:spPr>
        <p:txBody>
          <a:bodyPr anchor="ctr">
            <a:noAutofit/>
          </a:bodyPr>
          <a:lstStyle/>
          <a:p>
            <a:endParaRPr kumimoji="1" lang="ja-JP" altLang="en-US" sz="3600" dirty="0" smtClean="0"/>
          </a:p>
          <a:p>
            <a:pPr marL="0" indent="0" algn="just">
              <a:buNone/>
            </a:pPr>
            <a:r>
              <a:rPr kumimoji="1" lang="ja-JP" altLang="en-US" sz="3600" dirty="0" smtClean="0"/>
              <a:t>       イントロダクション                 仮説</a:t>
            </a:r>
          </a:p>
          <a:p>
            <a:pPr marL="0" indent="0" algn="just">
              <a:buNone/>
            </a:pPr>
            <a:r>
              <a:rPr kumimoji="1" lang="ja-JP" altLang="en-US" sz="3600" dirty="0" smtClean="0"/>
              <a:t>       現状分析                                検証</a:t>
            </a:r>
          </a:p>
          <a:p>
            <a:pPr marL="0" indent="0" algn="just">
              <a:buNone/>
            </a:pPr>
            <a:r>
              <a:rPr lang="ja-JP" altLang="en-US" sz="3600" dirty="0"/>
              <a:t> </a:t>
            </a:r>
            <a:r>
              <a:rPr lang="ja-JP" altLang="en-US" sz="3600" dirty="0" smtClean="0"/>
              <a:t>     </a:t>
            </a:r>
            <a:r>
              <a:rPr lang="ja-JP" altLang="en-US" sz="3600" dirty="0"/>
              <a:t> </a:t>
            </a:r>
            <a:r>
              <a:rPr lang="ja-JP" altLang="en-US" sz="3600" dirty="0" smtClean="0"/>
              <a:t>先行研究</a:t>
            </a:r>
            <a:r>
              <a:rPr kumimoji="1" lang="ja-JP" altLang="en-US" sz="3600" dirty="0" smtClean="0"/>
              <a:t>                                インプリケーション</a:t>
            </a:r>
          </a:p>
          <a:p>
            <a:pPr marL="0" indent="0" algn="just">
              <a:buNone/>
            </a:pPr>
            <a:r>
              <a:rPr kumimoji="1" lang="ja-JP" altLang="en-US" sz="3600" dirty="0" smtClean="0"/>
              <a:t>       研究目的                                今後の課題</a:t>
            </a:r>
          </a:p>
          <a:p>
            <a:pPr marL="0" indent="0" algn="just">
              <a:buNone/>
            </a:pPr>
            <a:r>
              <a:rPr kumimoji="1" lang="ja-JP" altLang="en-US" sz="3600" dirty="0" smtClean="0"/>
              <a:t>       仮説導出                                参考文献</a:t>
            </a:r>
          </a:p>
          <a:p>
            <a:pPr marL="0" indent="0">
              <a:buNone/>
            </a:pPr>
            <a:endParaRPr kumimoji="1" lang="ja-JP" altLang="en-US" sz="3600" dirty="0" smtClean="0"/>
          </a:p>
        </p:txBody>
      </p:sp>
      <p:grpSp>
        <p:nvGrpSpPr>
          <p:cNvPr id="4" name="図形グループ 3"/>
          <p:cNvGrpSpPr/>
          <p:nvPr/>
        </p:nvGrpSpPr>
        <p:grpSpPr>
          <a:xfrm>
            <a:off x="1023150" y="2008876"/>
            <a:ext cx="768980" cy="3430356"/>
            <a:chOff x="1023150" y="2008876"/>
            <a:chExt cx="768980" cy="3430356"/>
          </a:xfrm>
        </p:grpSpPr>
        <p:pic>
          <p:nvPicPr>
            <p:cNvPr id="6" name="図 5"/>
            <p:cNvPicPr>
              <a:picLocks noChangeAspect="1"/>
            </p:cNvPicPr>
            <p:nvPr/>
          </p:nvPicPr>
          <p:blipFill>
            <a:blip r:embed="rId2"/>
            <a:stretch>
              <a:fillRect/>
            </a:stretch>
          </p:blipFill>
          <p:spPr>
            <a:xfrm>
              <a:off x="1023150" y="2008876"/>
              <a:ext cx="752568" cy="710450"/>
            </a:xfrm>
            <a:prstGeom prst="rect">
              <a:avLst/>
            </a:prstGeom>
          </p:spPr>
        </p:pic>
        <p:pic>
          <p:nvPicPr>
            <p:cNvPr id="7" name="図 6"/>
            <p:cNvPicPr>
              <a:picLocks noChangeAspect="1"/>
            </p:cNvPicPr>
            <p:nvPr/>
          </p:nvPicPr>
          <p:blipFill>
            <a:blip r:embed="rId2"/>
            <a:stretch>
              <a:fillRect/>
            </a:stretch>
          </p:blipFill>
          <p:spPr>
            <a:xfrm>
              <a:off x="1023150" y="2683365"/>
              <a:ext cx="752568" cy="710450"/>
            </a:xfrm>
            <a:prstGeom prst="rect">
              <a:avLst/>
            </a:prstGeom>
          </p:spPr>
        </p:pic>
        <p:pic>
          <p:nvPicPr>
            <p:cNvPr id="8" name="図 7"/>
            <p:cNvPicPr>
              <a:picLocks noChangeAspect="1"/>
            </p:cNvPicPr>
            <p:nvPr/>
          </p:nvPicPr>
          <p:blipFill>
            <a:blip r:embed="rId2"/>
            <a:stretch>
              <a:fillRect/>
            </a:stretch>
          </p:blipFill>
          <p:spPr>
            <a:xfrm>
              <a:off x="1023150" y="3359689"/>
              <a:ext cx="752568" cy="710450"/>
            </a:xfrm>
            <a:prstGeom prst="rect">
              <a:avLst/>
            </a:prstGeom>
          </p:spPr>
        </p:pic>
        <p:pic>
          <p:nvPicPr>
            <p:cNvPr id="9" name="図 8"/>
            <p:cNvPicPr>
              <a:picLocks noChangeAspect="1"/>
            </p:cNvPicPr>
            <p:nvPr/>
          </p:nvPicPr>
          <p:blipFill>
            <a:blip r:embed="rId2"/>
            <a:stretch>
              <a:fillRect/>
            </a:stretch>
          </p:blipFill>
          <p:spPr>
            <a:xfrm>
              <a:off x="1039562" y="4034178"/>
              <a:ext cx="752568" cy="710450"/>
            </a:xfrm>
            <a:prstGeom prst="rect">
              <a:avLst/>
            </a:prstGeom>
          </p:spPr>
        </p:pic>
        <p:pic>
          <p:nvPicPr>
            <p:cNvPr id="10" name="図 9"/>
            <p:cNvPicPr>
              <a:picLocks noChangeAspect="1"/>
            </p:cNvPicPr>
            <p:nvPr/>
          </p:nvPicPr>
          <p:blipFill>
            <a:blip r:embed="rId2"/>
            <a:stretch>
              <a:fillRect/>
            </a:stretch>
          </p:blipFill>
          <p:spPr>
            <a:xfrm>
              <a:off x="1039562" y="4728782"/>
              <a:ext cx="752568" cy="710450"/>
            </a:xfrm>
            <a:prstGeom prst="rect">
              <a:avLst/>
            </a:prstGeom>
          </p:spPr>
        </p:pic>
      </p:grpSp>
      <p:grpSp>
        <p:nvGrpSpPr>
          <p:cNvPr id="11" name="図形グループ 10"/>
          <p:cNvGrpSpPr/>
          <p:nvPr/>
        </p:nvGrpSpPr>
        <p:grpSpPr>
          <a:xfrm>
            <a:off x="6130112" y="2038195"/>
            <a:ext cx="768980" cy="3430356"/>
            <a:chOff x="1023150" y="2008876"/>
            <a:chExt cx="768980" cy="3430356"/>
          </a:xfrm>
        </p:grpSpPr>
        <p:pic>
          <p:nvPicPr>
            <p:cNvPr id="12" name="図 11"/>
            <p:cNvPicPr>
              <a:picLocks noChangeAspect="1"/>
            </p:cNvPicPr>
            <p:nvPr/>
          </p:nvPicPr>
          <p:blipFill>
            <a:blip r:embed="rId2"/>
            <a:stretch>
              <a:fillRect/>
            </a:stretch>
          </p:blipFill>
          <p:spPr>
            <a:xfrm>
              <a:off x="1023150" y="2008876"/>
              <a:ext cx="752568" cy="710450"/>
            </a:xfrm>
            <a:prstGeom prst="rect">
              <a:avLst/>
            </a:prstGeom>
          </p:spPr>
        </p:pic>
        <p:pic>
          <p:nvPicPr>
            <p:cNvPr id="13" name="図 12"/>
            <p:cNvPicPr>
              <a:picLocks noChangeAspect="1"/>
            </p:cNvPicPr>
            <p:nvPr/>
          </p:nvPicPr>
          <p:blipFill>
            <a:blip r:embed="rId2"/>
            <a:stretch>
              <a:fillRect/>
            </a:stretch>
          </p:blipFill>
          <p:spPr>
            <a:xfrm>
              <a:off x="1023150" y="2683365"/>
              <a:ext cx="752568" cy="710450"/>
            </a:xfrm>
            <a:prstGeom prst="rect">
              <a:avLst/>
            </a:prstGeom>
          </p:spPr>
        </p:pic>
        <p:pic>
          <p:nvPicPr>
            <p:cNvPr id="14" name="図 13"/>
            <p:cNvPicPr>
              <a:picLocks noChangeAspect="1"/>
            </p:cNvPicPr>
            <p:nvPr/>
          </p:nvPicPr>
          <p:blipFill>
            <a:blip r:embed="rId2"/>
            <a:stretch>
              <a:fillRect/>
            </a:stretch>
          </p:blipFill>
          <p:spPr>
            <a:xfrm>
              <a:off x="1023150" y="3359689"/>
              <a:ext cx="752568" cy="710450"/>
            </a:xfrm>
            <a:prstGeom prst="rect">
              <a:avLst/>
            </a:prstGeom>
          </p:spPr>
        </p:pic>
        <p:pic>
          <p:nvPicPr>
            <p:cNvPr id="15" name="図 14"/>
            <p:cNvPicPr>
              <a:picLocks noChangeAspect="1"/>
            </p:cNvPicPr>
            <p:nvPr/>
          </p:nvPicPr>
          <p:blipFill>
            <a:blip r:embed="rId2"/>
            <a:stretch>
              <a:fillRect/>
            </a:stretch>
          </p:blipFill>
          <p:spPr>
            <a:xfrm>
              <a:off x="1039562" y="4034178"/>
              <a:ext cx="752568" cy="710450"/>
            </a:xfrm>
            <a:prstGeom prst="rect">
              <a:avLst/>
            </a:prstGeom>
          </p:spPr>
        </p:pic>
        <p:pic>
          <p:nvPicPr>
            <p:cNvPr id="16" name="図 15"/>
            <p:cNvPicPr>
              <a:picLocks noChangeAspect="1"/>
            </p:cNvPicPr>
            <p:nvPr/>
          </p:nvPicPr>
          <p:blipFill>
            <a:blip r:embed="rId2"/>
            <a:stretch>
              <a:fillRect/>
            </a:stretch>
          </p:blipFill>
          <p:spPr>
            <a:xfrm>
              <a:off x="1039562" y="4728782"/>
              <a:ext cx="752568" cy="710450"/>
            </a:xfrm>
            <a:prstGeom prst="rect">
              <a:avLst/>
            </a:prstGeom>
          </p:spPr>
        </p:pic>
      </p:grpSp>
      <p:sp>
        <p:nvSpPr>
          <p:cNvPr id="5" name="スライド番号プレースホルダー 4"/>
          <p:cNvSpPr>
            <a:spLocks noGrp="1"/>
          </p:cNvSpPr>
          <p:nvPr>
            <p:ph type="sldNum" sz="quarter" idx="12"/>
          </p:nvPr>
        </p:nvSpPr>
        <p:spPr>
          <a:xfrm>
            <a:off x="9545498" y="6320704"/>
            <a:ext cx="1610182" cy="537296"/>
          </a:xfrm>
        </p:spPr>
        <p:txBody>
          <a:bodyPr/>
          <a:lstStyle/>
          <a:p>
            <a:fld id="{6BC92BFA-A7E0-7A40-85C6-4D7999F411B4}" type="slidenum">
              <a:rPr kumimoji="1" lang="ja-JP" altLang="en-US" sz="2600" smtClean="0">
                <a:solidFill>
                  <a:schemeClr val="bg1"/>
                </a:solidFill>
              </a:rPr>
              <a:t>2</a:t>
            </a:fld>
            <a:endParaRPr kumimoji="1" lang="ja-JP" altLang="en-US" sz="2600" dirty="0">
              <a:solidFill>
                <a:schemeClr val="bg1"/>
              </a:solidFill>
            </a:endParaRPr>
          </a:p>
        </p:txBody>
      </p:sp>
    </p:spTree>
    <p:extLst>
      <p:ext uri="{BB962C8B-B14F-4D97-AF65-F5344CB8AC3E}">
        <p14:creationId xmlns:p14="http://schemas.microsoft.com/office/powerpoint/2010/main" val="20311831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8786" y="296644"/>
            <a:ext cx="11802532" cy="1450757"/>
          </a:xfrm>
        </p:spPr>
        <p:txBody>
          <a:bodyPr>
            <a:normAutofit/>
          </a:bodyPr>
          <a:lstStyle/>
          <a:p>
            <a:r>
              <a:rPr kumimoji="1" lang="ja-JP" altLang="en-US" sz="4400" dirty="0" smtClean="0"/>
              <a:t>時間待ちストレス不耐性と心理的ロイヤルティ</a:t>
            </a:r>
            <a:endParaRPr kumimoji="1" lang="ja-JP" altLang="en-US" sz="4400" dirty="0"/>
          </a:p>
        </p:txBody>
      </p:sp>
      <p:sp>
        <p:nvSpPr>
          <p:cNvPr id="3" name="コンテンツ プレースホルダー 2"/>
          <p:cNvSpPr>
            <a:spLocks noGrp="1"/>
          </p:cNvSpPr>
          <p:nvPr>
            <p:ph idx="1"/>
          </p:nvPr>
        </p:nvSpPr>
        <p:spPr/>
        <p:txBody>
          <a:bodyPr/>
          <a:lstStyle/>
          <a:p>
            <a:endParaRPr kumimoji="1"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20</a:t>
            </a:fld>
            <a:endParaRPr kumimoji="1" lang="ja-JP" altLang="en-US" sz="2600" dirty="0"/>
          </a:p>
        </p:txBody>
      </p:sp>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714" y="2274239"/>
            <a:ext cx="5837766" cy="3594855"/>
          </a:xfrm>
          <a:prstGeom prst="rect">
            <a:avLst/>
          </a:prstGeom>
        </p:spPr>
      </p:pic>
      <p:sp>
        <p:nvSpPr>
          <p:cNvPr id="7" name="下矢印吹き出し 6"/>
          <p:cNvSpPr/>
          <p:nvPr/>
        </p:nvSpPr>
        <p:spPr>
          <a:xfrm>
            <a:off x="6386484" y="2426384"/>
            <a:ext cx="5130800" cy="1623244"/>
          </a:xfrm>
          <a:prstGeom prst="downArrowCallout">
            <a:avLst/>
          </a:prstGeom>
          <a:solidFill>
            <a:srgbClr val="FFC000"/>
          </a:solidFill>
          <a:ln>
            <a:solidFill>
              <a:srgbClr val="FFC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待ち時間ストレス解消</a:t>
            </a:r>
            <a:endParaRPr kumimoji="1" lang="ja-JP" altLang="en-US" sz="2800" dirty="0">
              <a:solidFill>
                <a:schemeClr val="tx1"/>
              </a:solidFill>
            </a:endParaRPr>
          </a:p>
        </p:txBody>
      </p:sp>
      <p:sp>
        <p:nvSpPr>
          <p:cNvPr id="10" name="正方形/長方形 9"/>
          <p:cNvSpPr/>
          <p:nvPr/>
        </p:nvSpPr>
        <p:spPr>
          <a:xfrm>
            <a:off x="6386484" y="4158002"/>
            <a:ext cx="5130800" cy="1612759"/>
          </a:xfrm>
          <a:prstGeom prst="rect">
            <a:avLst/>
          </a:prstGeom>
          <a:solidFill>
            <a:srgbClr val="FFC000"/>
          </a:solidFill>
          <a:ln>
            <a:solidFill>
              <a:srgbClr val="FFC000"/>
            </a:solid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solidFill>
                  <a:schemeClr val="tx1"/>
                </a:solidFill>
              </a:rPr>
              <a:t>満足度</a:t>
            </a:r>
            <a:r>
              <a:rPr kumimoji="1" lang="ja-JP" altLang="en-US" sz="4000" dirty="0" smtClean="0">
                <a:solidFill>
                  <a:schemeClr val="tx1"/>
                </a:solidFill>
              </a:rPr>
              <a:t>向上</a:t>
            </a:r>
            <a:endParaRPr kumimoji="1" lang="ja-JP" altLang="en-US" sz="4000" dirty="0">
              <a:solidFill>
                <a:schemeClr val="tx1"/>
              </a:solidFill>
            </a:endParaRPr>
          </a:p>
        </p:txBody>
      </p:sp>
      <p:sp>
        <p:nvSpPr>
          <p:cNvPr id="13" name="正方形/長方形 12"/>
          <p:cNvSpPr/>
          <p:nvPr/>
        </p:nvSpPr>
        <p:spPr>
          <a:xfrm>
            <a:off x="219082" y="6372922"/>
            <a:ext cx="6976533" cy="418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a:solidFill>
                  <a:schemeClr val="bg1"/>
                </a:solidFill>
              </a:rPr>
              <a:t>希望時間に受け取り、持ち帰りすし、スシロー、スマホ・アプリ充実、座席予約、精度も向上。</a:t>
            </a:r>
          </a:p>
          <a:p>
            <a:r>
              <a:rPr lang="en-US" altLang="ja-JP" sz="1400" dirty="0">
                <a:solidFill>
                  <a:schemeClr val="bg1"/>
                </a:solidFill>
              </a:rPr>
              <a:t>2015/09/30 </a:t>
            </a:r>
            <a:r>
              <a:rPr lang="ja-JP" altLang="en-US" sz="1400" dirty="0">
                <a:solidFill>
                  <a:schemeClr val="bg1"/>
                </a:solidFill>
              </a:rPr>
              <a:t>日経</a:t>
            </a:r>
            <a:r>
              <a:rPr lang="ja-JP" altLang="en-US" sz="1400" dirty="0" smtClean="0">
                <a:solidFill>
                  <a:schemeClr val="bg1"/>
                </a:solidFill>
              </a:rPr>
              <a:t>ＭＪ</a:t>
            </a:r>
            <a:endParaRPr lang="ja-JP" altLang="en-US" sz="1400" dirty="0">
              <a:solidFill>
                <a:schemeClr val="bg1"/>
              </a:solidFill>
            </a:endParaRPr>
          </a:p>
        </p:txBody>
      </p:sp>
    </p:spTree>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60400" y="286603"/>
            <a:ext cx="10495280" cy="1450757"/>
          </a:xfrm>
        </p:spPr>
        <p:txBody>
          <a:bodyPr/>
          <a:lstStyle/>
          <a:p>
            <a:r>
              <a:rPr lang="ja-JP" altLang="en-US" dirty="0" smtClean="0"/>
              <a:t>顧客満足度と心理的ロイヤルティの関係</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solidFill>
                  <a:schemeClr val="bg1"/>
                </a:solidFill>
              </a:rPr>
              <a:t>21</a:t>
            </a:fld>
            <a:endParaRPr kumimoji="1" lang="ja-JP" altLang="en-US" sz="2600" dirty="0">
              <a:solidFill>
                <a:schemeClr val="bg1"/>
              </a:solidFill>
            </a:endParaRPr>
          </a:p>
        </p:txBody>
      </p:sp>
      <p:graphicFrame>
        <p:nvGraphicFramePr>
          <p:cNvPr id="5" name="コンテンツ プレースホルダー 4"/>
          <p:cNvGraphicFramePr>
            <a:graphicFrameLocks noGrp="1"/>
          </p:cNvGraphicFramePr>
          <p:nvPr>
            <p:ph idx="1"/>
            <p:extLst/>
          </p:nvPr>
        </p:nvGraphicFramePr>
        <p:xfrm>
          <a:off x="1332189" y="2087210"/>
          <a:ext cx="8923867" cy="4022725"/>
        </p:xfrm>
        <a:graphic>
          <a:graphicData uri="http://schemas.openxmlformats.org/drawingml/2006/chart">
            <c:chart xmlns:c="http://schemas.openxmlformats.org/drawingml/2006/chart" xmlns:r="http://schemas.openxmlformats.org/officeDocument/2006/relationships" r:id="rId2"/>
          </a:graphicData>
        </a:graphic>
      </p:graphicFrame>
      <p:sp>
        <p:nvSpPr>
          <p:cNvPr id="7" name="テキスト ボックス 6"/>
          <p:cNvSpPr txBox="1"/>
          <p:nvPr/>
        </p:nvSpPr>
        <p:spPr>
          <a:xfrm>
            <a:off x="533538" y="2699281"/>
            <a:ext cx="523220" cy="3277111"/>
          </a:xfrm>
          <a:prstGeom prst="rect">
            <a:avLst/>
          </a:prstGeom>
          <a:noFill/>
        </p:spPr>
        <p:txBody>
          <a:bodyPr vert="eaVert" wrap="square" rtlCol="0">
            <a:spAutoFit/>
          </a:bodyPr>
          <a:lstStyle/>
          <a:p>
            <a:r>
              <a:rPr kumimoji="1" lang="ja-JP" altLang="en-US" sz="2200" dirty="0" smtClean="0">
                <a:solidFill>
                  <a:schemeClr val="tx1">
                    <a:lumMod val="75000"/>
                    <a:lumOff val="25000"/>
                  </a:schemeClr>
                </a:solidFill>
              </a:rPr>
              <a:t>心理的ロイヤルティ</a:t>
            </a:r>
            <a:endParaRPr kumimoji="1" lang="ja-JP" altLang="en-US" sz="2200" dirty="0">
              <a:solidFill>
                <a:schemeClr val="tx1">
                  <a:lumMod val="75000"/>
                  <a:lumOff val="25000"/>
                </a:schemeClr>
              </a:solidFill>
            </a:endParaRPr>
          </a:p>
        </p:txBody>
      </p:sp>
      <p:sp>
        <p:nvSpPr>
          <p:cNvPr id="8" name="右矢印 7"/>
          <p:cNvSpPr/>
          <p:nvPr/>
        </p:nvSpPr>
        <p:spPr>
          <a:xfrm rot="20728724" flipV="1">
            <a:off x="2350111" y="3722444"/>
            <a:ext cx="6888024" cy="184105"/>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1861317" y="3056808"/>
            <a:ext cx="3252550" cy="92333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5400" dirty="0" smtClean="0">
                <a:ln w="0"/>
                <a:solidFill>
                  <a:schemeClr val="accent1"/>
                </a:solidFill>
                <a:effectLst>
                  <a:outerShdw blurRad="38100" dist="25400" dir="5400000" algn="ctr" rotWithShape="0">
                    <a:srgbClr val="6E747A">
                      <a:alpha val="43000"/>
                    </a:srgbClr>
                  </a:outerShdw>
                </a:effectLst>
              </a:rPr>
              <a:t>比例関係</a:t>
            </a:r>
            <a:endParaRPr kumimoji="1" lang="ja-JP" altLang="en-US" sz="5400" dirty="0">
              <a:ln w="0"/>
              <a:solidFill>
                <a:schemeClr val="accent1"/>
              </a:solidFill>
              <a:effectLst>
                <a:outerShdw blurRad="38100" dist="25400" dir="5400000" algn="ctr" rotWithShape="0">
                  <a:srgbClr val="6E747A">
                    <a:alpha val="43000"/>
                  </a:srgbClr>
                </a:outerShdw>
              </a:effectLst>
            </a:endParaRPr>
          </a:p>
        </p:txBody>
      </p:sp>
      <p:sp>
        <p:nvSpPr>
          <p:cNvPr id="10" name="正方形/長方形 9"/>
          <p:cNvSpPr/>
          <p:nvPr/>
        </p:nvSpPr>
        <p:spPr>
          <a:xfrm>
            <a:off x="1211177" y="2735523"/>
            <a:ext cx="762000" cy="558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dirty="0">
              <a:solidFill>
                <a:schemeClr val="tx1"/>
              </a:solidFill>
            </a:endParaRPr>
          </a:p>
        </p:txBody>
      </p:sp>
      <p:sp>
        <p:nvSpPr>
          <p:cNvPr id="11" name="正方形/長方形 10"/>
          <p:cNvSpPr/>
          <p:nvPr/>
        </p:nvSpPr>
        <p:spPr>
          <a:xfrm flipV="1">
            <a:off x="1144573" y="2224712"/>
            <a:ext cx="762000" cy="4745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a:t>
            </a:r>
            <a:endParaRPr kumimoji="1" lang="ja-JP" altLang="en-US" dirty="0">
              <a:solidFill>
                <a:schemeClr val="tx1"/>
              </a:solidFill>
            </a:endParaRPr>
          </a:p>
        </p:txBody>
      </p:sp>
      <p:sp>
        <p:nvSpPr>
          <p:cNvPr id="12" name="正方形/長方形 11"/>
          <p:cNvSpPr/>
          <p:nvPr/>
        </p:nvSpPr>
        <p:spPr>
          <a:xfrm>
            <a:off x="3943071" y="6431220"/>
            <a:ext cx="4132863" cy="369332"/>
          </a:xfrm>
          <a:prstGeom prst="rect">
            <a:avLst/>
          </a:prstGeom>
        </p:spPr>
        <p:txBody>
          <a:bodyPr wrap="none">
            <a:spAutoFit/>
          </a:bodyPr>
          <a:lstStyle/>
          <a:p>
            <a:r>
              <a:rPr lang="ja-JP" altLang="en-US" dirty="0">
                <a:solidFill>
                  <a:schemeClr val="bg1"/>
                </a:solidFill>
              </a:rPr>
              <a:t>小野譲司（</a:t>
            </a:r>
            <a:r>
              <a:rPr lang="en-US" altLang="ja-JP" dirty="0">
                <a:solidFill>
                  <a:schemeClr val="bg1"/>
                </a:solidFill>
              </a:rPr>
              <a:t>2010)</a:t>
            </a:r>
            <a:r>
              <a:rPr lang="ja-JP" altLang="en-US" dirty="0">
                <a:solidFill>
                  <a:schemeClr val="bg1"/>
                </a:solidFill>
              </a:rPr>
              <a:t>　</a:t>
            </a:r>
            <a:r>
              <a:rPr lang="en-US" altLang="ja-JP" dirty="0">
                <a:solidFill>
                  <a:schemeClr val="bg1"/>
                </a:solidFill>
              </a:rPr>
              <a:t>『</a:t>
            </a:r>
            <a:r>
              <a:rPr lang="ja-JP" altLang="en-US" dirty="0">
                <a:solidFill>
                  <a:schemeClr val="bg1"/>
                </a:solidFill>
              </a:rPr>
              <a:t>顧客満足</a:t>
            </a:r>
            <a:r>
              <a:rPr lang="en-US" altLang="ja-JP" dirty="0">
                <a:solidFill>
                  <a:schemeClr val="bg1"/>
                </a:solidFill>
              </a:rPr>
              <a:t>[CS]</a:t>
            </a:r>
            <a:r>
              <a:rPr lang="ja-JP" altLang="en-US" dirty="0">
                <a:solidFill>
                  <a:schemeClr val="bg1"/>
                </a:solidFill>
              </a:rPr>
              <a:t>の知識</a:t>
            </a:r>
            <a:r>
              <a:rPr lang="en-US" altLang="ja-JP" dirty="0">
                <a:solidFill>
                  <a:schemeClr val="bg1"/>
                </a:solidFill>
              </a:rPr>
              <a:t>』</a:t>
            </a:r>
            <a:endParaRPr lang="ja-JP" altLang="en-US" dirty="0">
              <a:solidFill>
                <a:schemeClr val="bg1"/>
              </a:solidFill>
            </a:endParaRPr>
          </a:p>
        </p:txBody>
      </p:sp>
    </p:spTree>
    <p:extLst>
      <p:ext uri="{BB962C8B-B14F-4D97-AF65-F5344CB8AC3E}">
        <p14:creationId xmlns:p14="http://schemas.microsoft.com/office/powerpoint/2010/main" val="10622158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62000" y="286603"/>
            <a:ext cx="10393680" cy="1450757"/>
          </a:xfrm>
        </p:spPr>
        <p:txBody>
          <a:bodyPr/>
          <a:lstStyle/>
          <a:p>
            <a:r>
              <a:rPr kumimoji="1" lang="ja-JP" altLang="en-US" smtClean="0"/>
              <a:t>仮説導出</a:t>
            </a:r>
            <a:r>
              <a:rPr lang="ja-JP" altLang="en-US" smtClean="0"/>
              <a:t>１</a:t>
            </a:r>
            <a:r>
              <a:rPr kumimoji="1" lang="ja-JP" altLang="en-US" smtClean="0"/>
              <a:t>・２まとめ</a:t>
            </a:r>
            <a:endParaRPr kumimoji="1" lang="ja-JP" altLang="en-US" dirty="0" smtClean="0"/>
          </a:p>
        </p:txBody>
      </p:sp>
      <p:sp>
        <p:nvSpPr>
          <p:cNvPr id="3" name="コンテンツ プレースホルダー 2"/>
          <p:cNvSpPr>
            <a:spLocks noGrp="1"/>
          </p:cNvSpPr>
          <p:nvPr>
            <p:ph idx="1"/>
          </p:nvPr>
        </p:nvSpPr>
        <p:spPr>
          <a:xfrm>
            <a:off x="3901611" y="3031468"/>
            <a:ext cx="4708585" cy="4311907"/>
          </a:xfrm>
        </p:spPr>
        <p:txBody>
          <a:bodyPr>
            <a:normAutofit/>
          </a:bodyPr>
          <a:lstStyle/>
          <a:p>
            <a:endParaRPr kumimoji="1" lang="en-US" altLang="ja-JP" sz="2800" dirty="0" smtClean="0"/>
          </a:p>
          <a:p>
            <a:endParaRPr kumimoji="1" lang="ja-JP" altLang="en-US" sz="3200"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solidFill>
                  <a:schemeClr val="bg1"/>
                </a:solidFill>
              </a:rPr>
              <a:t>22</a:t>
            </a:fld>
            <a:endParaRPr kumimoji="1" lang="ja-JP" altLang="en-US" sz="2600" dirty="0">
              <a:solidFill>
                <a:schemeClr val="bg1"/>
              </a:solidFill>
            </a:endParaRPr>
          </a:p>
        </p:txBody>
      </p:sp>
      <p:sp>
        <p:nvSpPr>
          <p:cNvPr id="5" name="四角形吹き出し 4"/>
          <p:cNvSpPr/>
          <p:nvPr/>
        </p:nvSpPr>
        <p:spPr>
          <a:xfrm rot="20821224">
            <a:off x="195165" y="2714113"/>
            <a:ext cx="5770430" cy="2089030"/>
          </a:xfrm>
          <a:prstGeom prst="wedgeRectCallout">
            <a:avLst>
              <a:gd name="adj1" fmla="val -1594"/>
              <a:gd name="adj2" fmla="val 75879"/>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ja-JP" altLang="en-US" sz="3200" dirty="0">
                <a:solidFill>
                  <a:prstClr val="black">
                    <a:lumMod val="75000"/>
                    <a:lumOff val="25000"/>
                  </a:prstClr>
                </a:solidFill>
              </a:rPr>
              <a:t>同調性は高い人は低い人</a:t>
            </a:r>
            <a:r>
              <a:rPr lang="ja-JP" altLang="en-US" sz="3200" dirty="0" smtClean="0">
                <a:solidFill>
                  <a:prstClr val="black">
                    <a:lumMod val="75000"/>
                    <a:lumOff val="25000"/>
                  </a:prstClr>
                </a:solidFill>
              </a:rPr>
              <a:t>に</a:t>
            </a:r>
            <a:endParaRPr lang="en-US" altLang="ja-JP" sz="3200" dirty="0" smtClean="0">
              <a:solidFill>
                <a:prstClr val="black">
                  <a:lumMod val="75000"/>
                  <a:lumOff val="25000"/>
                </a:prstClr>
              </a:solidFill>
            </a:endParaRPr>
          </a:p>
          <a:p>
            <a:pPr lvl="0" algn="ctr"/>
            <a:r>
              <a:rPr lang="ja-JP" altLang="en-US" sz="3200" dirty="0" smtClean="0">
                <a:solidFill>
                  <a:prstClr val="black">
                    <a:lumMod val="75000"/>
                    <a:lumOff val="25000"/>
                  </a:prstClr>
                </a:solidFill>
              </a:rPr>
              <a:t>比べて</a:t>
            </a:r>
            <a:r>
              <a:rPr lang="ja-JP" altLang="en-US" sz="3200" dirty="0">
                <a:solidFill>
                  <a:prstClr val="black">
                    <a:lumMod val="75000"/>
                    <a:lumOff val="25000"/>
                  </a:prstClr>
                </a:solidFill>
              </a:rPr>
              <a:t>ロイヤルティが高まる？</a:t>
            </a:r>
          </a:p>
        </p:txBody>
      </p:sp>
      <p:sp>
        <p:nvSpPr>
          <p:cNvPr id="11" name="四角形吹き出し 10"/>
          <p:cNvSpPr/>
          <p:nvPr/>
        </p:nvSpPr>
        <p:spPr>
          <a:xfrm rot="1270869">
            <a:off x="5971393" y="1621829"/>
            <a:ext cx="5936745" cy="1931430"/>
          </a:xfrm>
          <a:prstGeom prst="wedgeRectCallout">
            <a:avLst>
              <a:gd name="adj1" fmla="val 2269"/>
              <a:gd name="adj2" fmla="val 73190"/>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ja-JP" altLang="en-US" sz="3200" dirty="0" smtClean="0">
                <a:solidFill>
                  <a:prstClr val="black">
                    <a:lumMod val="75000"/>
                    <a:lumOff val="25000"/>
                  </a:prstClr>
                </a:solidFill>
              </a:rPr>
              <a:t>時間待ちストレス不耐性が</a:t>
            </a:r>
            <a:r>
              <a:rPr lang="ja-JP" altLang="en-US" sz="3200" dirty="0">
                <a:solidFill>
                  <a:prstClr val="black">
                    <a:lumMod val="75000"/>
                    <a:lumOff val="25000"/>
                  </a:prstClr>
                </a:solidFill>
              </a:rPr>
              <a:t>低</a:t>
            </a:r>
            <a:r>
              <a:rPr lang="ja-JP" altLang="en-US" sz="3200" dirty="0" smtClean="0">
                <a:solidFill>
                  <a:prstClr val="black">
                    <a:lumMod val="75000"/>
                    <a:lumOff val="25000"/>
                  </a:prstClr>
                </a:solidFill>
              </a:rPr>
              <a:t>い人は</a:t>
            </a:r>
            <a:r>
              <a:rPr lang="ja-JP" altLang="en-US" sz="3200" dirty="0">
                <a:solidFill>
                  <a:prstClr val="black">
                    <a:lumMod val="75000"/>
                    <a:lumOff val="25000"/>
                  </a:prstClr>
                </a:solidFill>
              </a:rPr>
              <a:t>高</a:t>
            </a:r>
            <a:r>
              <a:rPr lang="ja-JP" altLang="en-US" sz="3200" dirty="0" smtClean="0">
                <a:solidFill>
                  <a:prstClr val="black">
                    <a:lumMod val="75000"/>
                    <a:lumOff val="25000"/>
                  </a:prstClr>
                </a:solidFill>
              </a:rPr>
              <a:t>い人に比べロイヤルティが高まる？</a:t>
            </a:r>
            <a:endParaRPr lang="ja-JP" altLang="en-US" sz="3200" dirty="0">
              <a:solidFill>
                <a:prstClr val="black">
                  <a:lumMod val="75000"/>
                  <a:lumOff val="25000"/>
                </a:prstClr>
              </a:solidFill>
            </a:endParaRPr>
          </a:p>
        </p:txBody>
      </p:sp>
      <p:pic>
        <p:nvPicPr>
          <p:cNvPr id="14" name="コンテンツ プレースホルダー 72"/>
          <p:cNvPicPr>
            <a:picLocks noChangeAspect="1"/>
          </p:cNvPicPr>
          <p:nvPr/>
        </p:nvPicPr>
        <p:blipFill>
          <a:blip r:embed="rId2"/>
          <a:stretch>
            <a:fillRect/>
          </a:stretch>
        </p:blipFill>
        <p:spPr>
          <a:xfrm rot="241820">
            <a:off x="4390769" y="4633644"/>
            <a:ext cx="1144809" cy="1177967"/>
          </a:xfrm>
          <a:prstGeom prst="rect">
            <a:avLst/>
          </a:prstGeom>
        </p:spPr>
      </p:pic>
      <p:pic>
        <p:nvPicPr>
          <p:cNvPr id="15" name="図 14"/>
          <p:cNvPicPr>
            <a:picLocks noChangeAspect="1"/>
          </p:cNvPicPr>
          <p:nvPr/>
        </p:nvPicPr>
        <p:blipFill>
          <a:blip r:embed="rId3"/>
          <a:stretch>
            <a:fillRect/>
          </a:stretch>
        </p:blipFill>
        <p:spPr>
          <a:xfrm rot="20975408">
            <a:off x="6633322" y="3631427"/>
            <a:ext cx="1364318" cy="1263579"/>
          </a:xfrm>
          <a:prstGeom prst="rect">
            <a:avLst/>
          </a:prstGeom>
        </p:spPr>
      </p:pic>
      <p:pic>
        <p:nvPicPr>
          <p:cNvPr id="16" name="図 15"/>
          <p:cNvPicPr>
            <a:picLocks noChangeAspect="1"/>
          </p:cNvPicPr>
          <p:nvPr/>
        </p:nvPicPr>
        <p:blipFill>
          <a:blip r:embed="rId4"/>
          <a:stretch>
            <a:fillRect/>
          </a:stretch>
        </p:blipFill>
        <p:spPr>
          <a:xfrm rot="1040479">
            <a:off x="7853141" y="4968797"/>
            <a:ext cx="761250" cy="911381"/>
          </a:xfrm>
          <a:prstGeom prst="rect">
            <a:avLst/>
          </a:prstGeom>
        </p:spPr>
      </p:pic>
      <p:pic>
        <p:nvPicPr>
          <p:cNvPr id="17" name="図 16"/>
          <p:cNvPicPr>
            <a:picLocks noChangeAspect="1"/>
          </p:cNvPicPr>
          <p:nvPr/>
        </p:nvPicPr>
        <p:blipFill>
          <a:blip r:embed="rId5"/>
          <a:stretch>
            <a:fillRect/>
          </a:stretch>
        </p:blipFill>
        <p:spPr>
          <a:xfrm rot="20572643">
            <a:off x="5806694" y="4723411"/>
            <a:ext cx="1460303" cy="1460303"/>
          </a:xfrm>
          <a:prstGeom prst="rect">
            <a:avLst/>
          </a:prstGeom>
        </p:spPr>
      </p:pic>
    </p:spTree>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r>
              <a:rPr kumimoji="1" lang="en-US" altLang="ja-JP" dirty="0" smtClean="0">
                <a:latin typeface="+mn-ea"/>
                <a:ea typeface="+mn-ea"/>
              </a:rPr>
              <a:t>2</a:t>
            </a:r>
            <a:endParaRPr kumimoji="1" lang="ja-JP" altLang="en-US" dirty="0">
              <a:latin typeface="+mn-ea"/>
              <a:ea typeface="+mn-ea"/>
            </a:endParaRPr>
          </a:p>
        </p:txBody>
      </p:sp>
      <p:sp>
        <p:nvSpPr>
          <p:cNvPr id="3" name="コンテンツ プレースホルダー 2"/>
          <p:cNvSpPr>
            <a:spLocks noGrp="1"/>
          </p:cNvSpPr>
          <p:nvPr>
            <p:ph idx="1"/>
          </p:nvPr>
        </p:nvSpPr>
        <p:spPr>
          <a:xfrm>
            <a:off x="1097280" y="1845733"/>
            <a:ext cx="10439724" cy="4402485"/>
          </a:xfrm>
        </p:spPr>
        <p:txBody>
          <a:bodyPr>
            <a:noAutofit/>
          </a:bodyPr>
          <a:lstStyle/>
          <a:p>
            <a:endParaRPr kumimoji="1" lang="en-US" altLang="ja-JP" sz="2800" dirty="0" smtClean="0"/>
          </a:p>
          <a:p>
            <a:pPr marL="0" indent="0">
              <a:buNone/>
            </a:pPr>
            <a:r>
              <a:rPr lang="ja-JP" altLang="en-US" sz="2800" dirty="0"/>
              <a:t> </a:t>
            </a:r>
            <a:r>
              <a:rPr lang="ja-JP" altLang="en-US" sz="2800" dirty="0" smtClean="0"/>
              <a:t>１−１　同調性が高い人は低い人に比べて、行列に並ぶ傾向が高い。</a:t>
            </a:r>
            <a:endParaRPr lang="en-US" altLang="ja-JP" sz="2800" dirty="0" smtClean="0"/>
          </a:p>
          <a:p>
            <a:r>
              <a:rPr lang="ja-JP" altLang="en-US" sz="2800" dirty="0" smtClean="0"/>
              <a:t>１−２　</a:t>
            </a:r>
            <a:r>
              <a:rPr kumimoji="1" lang="ja-JP" altLang="en-US" sz="2800" dirty="0" smtClean="0"/>
              <a:t>時間待ちストレス不耐性が低い人は</a:t>
            </a:r>
            <a:r>
              <a:rPr lang="ja-JP" altLang="en-US" sz="2800" dirty="0"/>
              <a:t>高</a:t>
            </a:r>
            <a:r>
              <a:rPr lang="ja-JP" altLang="en-US" sz="2800" dirty="0" smtClean="0"/>
              <a:t>い</a:t>
            </a:r>
            <a:r>
              <a:rPr kumimoji="1" lang="ja-JP" altLang="en-US" sz="2800" dirty="0" smtClean="0"/>
              <a:t>人に比べて</a:t>
            </a:r>
            <a:endParaRPr lang="en-US" altLang="ja-JP" sz="2800" dirty="0" smtClean="0"/>
          </a:p>
          <a:p>
            <a:r>
              <a:rPr lang="ja-JP" altLang="en-US" sz="2800" dirty="0" smtClean="0"/>
              <a:t>　　　　行列に並ぶ傾向が高い。</a:t>
            </a:r>
            <a:endParaRPr kumimoji="1" lang="ja-JP" altLang="en-US" sz="2800" dirty="0" smtClean="0"/>
          </a:p>
          <a:p>
            <a:r>
              <a:rPr lang="ja-JP" altLang="en-US" sz="2800" dirty="0"/>
              <a:t> </a:t>
            </a:r>
            <a:r>
              <a:rPr lang="ja-JP" altLang="en-US" sz="2800" dirty="0" smtClean="0"/>
              <a:t>        </a:t>
            </a:r>
            <a:endParaRPr kumimoji="1" lang="ja-JP" altLang="en-US" sz="2800" dirty="0" smtClean="0"/>
          </a:p>
          <a:p>
            <a:r>
              <a:rPr lang="ja-JP" altLang="en-US" sz="2800" dirty="0"/>
              <a:t> </a:t>
            </a:r>
            <a:r>
              <a:rPr lang="ja-JP" altLang="en-US" sz="2800" dirty="0" smtClean="0"/>
              <a:t>           </a:t>
            </a:r>
            <a:endParaRPr kumimoji="1" lang="ja-JP" altLang="en-US" sz="2800" dirty="0" smtClean="0"/>
          </a:p>
        </p:txBody>
      </p:sp>
      <p:sp>
        <p:nvSpPr>
          <p:cNvPr id="4" name="フローチャート: データ 3"/>
          <p:cNvSpPr/>
          <p:nvPr/>
        </p:nvSpPr>
        <p:spPr>
          <a:xfrm>
            <a:off x="7736681" y="81955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イントロ</a:t>
            </a:r>
            <a:endParaRPr kumimoji="1" lang="ja-JP" altLang="en-US" sz="1600" dirty="0">
              <a:solidFill>
                <a:schemeClr val="tx1"/>
              </a:solidFill>
            </a:endParaRPr>
          </a:p>
        </p:txBody>
      </p:sp>
      <p:sp>
        <p:nvSpPr>
          <p:cNvPr id="5" name="フローチャート: データ 4"/>
          <p:cNvSpPr/>
          <p:nvPr/>
        </p:nvSpPr>
        <p:spPr>
          <a:xfrm>
            <a:off x="8331393" y="802054"/>
            <a:ext cx="685889" cy="930648"/>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現状分析</a:t>
            </a:r>
            <a:endParaRPr kumimoji="1" lang="ja-JP" altLang="en-US" sz="1600" dirty="0">
              <a:solidFill>
                <a:schemeClr val="tx1"/>
              </a:solidFill>
            </a:endParaRPr>
          </a:p>
        </p:txBody>
      </p:sp>
      <p:sp>
        <p:nvSpPr>
          <p:cNvPr id="6" name="フローチャート: データ 5"/>
          <p:cNvSpPr/>
          <p:nvPr/>
        </p:nvSpPr>
        <p:spPr>
          <a:xfrm>
            <a:off x="8955058" y="808478"/>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研究目的</a:t>
            </a:r>
            <a:endParaRPr kumimoji="1" lang="ja-JP" altLang="en-US" sz="1600" dirty="0">
              <a:solidFill>
                <a:schemeClr val="tx1"/>
              </a:solidFill>
            </a:endParaRPr>
          </a:p>
        </p:txBody>
      </p:sp>
      <p:sp>
        <p:nvSpPr>
          <p:cNvPr id="7" name="フローチャート: データ 6"/>
          <p:cNvSpPr/>
          <p:nvPr/>
        </p:nvSpPr>
        <p:spPr>
          <a:xfrm>
            <a:off x="9558655" y="810807"/>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先行研究</a:t>
            </a:r>
            <a:endParaRPr kumimoji="1" lang="ja-JP" altLang="en-US" sz="1600" dirty="0">
              <a:solidFill>
                <a:schemeClr val="tx1"/>
              </a:solidFill>
            </a:endParaRPr>
          </a:p>
        </p:txBody>
      </p:sp>
      <p:sp>
        <p:nvSpPr>
          <p:cNvPr id="8" name="フローチャート: データ 7"/>
          <p:cNvSpPr/>
          <p:nvPr/>
        </p:nvSpPr>
        <p:spPr>
          <a:xfrm>
            <a:off x="10153368" y="609878"/>
            <a:ext cx="794885" cy="1136234"/>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仮説</a:t>
            </a:r>
            <a:endParaRPr kumimoji="1" lang="ja-JP" altLang="en-US" dirty="0">
              <a:solidFill>
                <a:schemeClr val="tx1"/>
              </a:solidFill>
            </a:endParaRPr>
          </a:p>
        </p:txBody>
      </p:sp>
      <p:sp>
        <p:nvSpPr>
          <p:cNvPr id="9" name="フローチャート: データ 8"/>
          <p:cNvSpPr/>
          <p:nvPr/>
        </p:nvSpPr>
        <p:spPr>
          <a:xfrm>
            <a:off x="10841299" y="802054"/>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検証</a:t>
            </a:r>
            <a:endParaRPr kumimoji="1" lang="ja-JP" altLang="en-US" sz="1600" dirty="0">
              <a:solidFill>
                <a:schemeClr val="tx1"/>
              </a:solidFill>
            </a:endParaRPr>
          </a:p>
        </p:txBody>
      </p:sp>
      <p:sp>
        <p:nvSpPr>
          <p:cNvPr id="10" name="コンテンツ プレースホルダー 2"/>
          <p:cNvSpPr txBox="1">
            <a:spLocks/>
          </p:cNvSpPr>
          <p:nvPr/>
        </p:nvSpPr>
        <p:spPr>
          <a:xfrm>
            <a:off x="492411" y="3674534"/>
            <a:ext cx="10058400"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endParaRPr lang="en-US" altLang="ja-JP" dirty="0" smtClean="0"/>
          </a:p>
          <a:p>
            <a:pPr marL="0" indent="0">
              <a:buNone/>
            </a:pPr>
            <a:endParaRPr lang="ja-JP" altLang="en-US" sz="2800" dirty="0" smtClean="0"/>
          </a:p>
          <a:p>
            <a:r>
              <a:rPr lang="ja-JP" altLang="en-US" sz="2800" dirty="0" smtClean="0"/>
              <a:t>         ２　　行列に並ぶ傾向が高い人は、それが低い人に比べて</a:t>
            </a:r>
            <a:endParaRPr lang="en-US" altLang="ja-JP" sz="2800" dirty="0" smtClean="0"/>
          </a:p>
          <a:p>
            <a:r>
              <a:rPr lang="ja-JP" altLang="en-US" sz="2800" dirty="0" smtClean="0"/>
              <a:t>　　　　　　そのお店へのロイヤルティが高い。</a:t>
            </a:r>
            <a:endParaRPr lang="en-US" altLang="ja-JP" sz="2800" dirty="0" smtClean="0"/>
          </a:p>
          <a:p>
            <a:endParaRPr lang="en-US" altLang="ja-JP" sz="2400" dirty="0" smtClean="0"/>
          </a:p>
          <a:p>
            <a:endParaRPr lang="en-US" altLang="ja-JP" sz="2400" dirty="0" smtClean="0"/>
          </a:p>
        </p:txBody>
      </p:sp>
      <p:sp>
        <p:nvSpPr>
          <p:cNvPr id="11" name="スライド番号プレースホルダー 10"/>
          <p:cNvSpPr>
            <a:spLocks noGrp="1"/>
          </p:cNvSpPr>
          <p:nvPr>
            <p:ph type="sldNum" sz="quarter" idx="12"/>
          </p:nvPr>
        </p:nvSpPr>
        <p:spPr/>
        <p:txBody>
          <a:bodyPr/>
          <a:lstStyle/>
          <a:p>
            <a:fld id="{6BC92BFA-A7E0-7A40-85C6-4D7999F411B4}" type="slidenum">
              <a:rPr kumimoji="1" lang="ja-JP" altLang="en-US" sz="2600" smtClean="0">
                <a:solidFill>
                  <a:schemeClr val="bg1"/>
                </a:solidFill>
              </a:rPr>
              <a:t>23</a:t>
            </a:fld>
            <a:endParaRPr kumimoji="1" lang="ja-JP" altLang="en-US" sz="2600" dirty="0">
              <a:solidFill>
                <a:schemeClr val="bg1"/>
              </a:solidFill>
            </a:endParaRPr>
          </a:p>
        </p:txBody>
      </p:sp>
    </p:spTree>
    <p:extLst>
      <p:ext uri="{BB962C8B-B14F-4D97-AF65-F5344CB8AC3E}">
        <p14:creationId xmlns:p14="http://schemas.microsoft.com/office/powerpoint/2010/main" val="13543409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 検証方法</a:t>
            </a:r>
            <a:endParaRPr kumimoji="1" lang="ja-JP" altLang="en-US" dirty="0"/>
          </a:p>
        </p:txBody>
      </p:sp>
      <p:sp>
        <p:nvSpPr>
          <p:cNvPr id="3" name="コンテンツ プレースホルダー 2"/>
          <p:cNvSpPr>
            <a:spLocks noGrp="1"/>
          </p:cNvSpPr>
          <p:nvPr>
            <p:ph idx="1"/>
          </p:nvPr>
        </p:nvSpPr>
        <p:spPr>
          <a:xfrm>
            <a:off x="981304" y="1860231"/>
            <a:ext cx="10058400" cy="4023360"/>
          </a:xfrm>
        </p:spPr>
        <p:txBody>
          <a:bodyPr>
            <a:normAutofit lnSpcReduction="10000"/>
          </a:bodyPr>
          <a:lstStyle/>
          <a:p>
            <a:pPr>
              <a:buFont typeface="Wingdings" charset="2"/>
              <a:buChar char="Ø"/>
            </a:pPr>
            <a:r>
              <a:rPr kumimoji="1" lang="ja-JP" altLang="en-US" dirty="0" smtClean="0"/>
              <a:t>横田晋大氏・中西大輔氏（</a:t>
            </a:r>
            <a:r>
              <a:rPr kumimoji="1" lang="en-US" altLang="ja-JP" dirty="0" smtClean="0"/>
              <a:t>2010</a:t>
            </a:r>
            <a:r>
              <a:rPr kumimoji="1" lang="ja-JP" altLang="en-US" dirty="0" smtClean="0"/>
              <a:t>）の同調志向尺度の質問項目と</a:t>
            </a:r>
            <a:r>
              <a:rPr lang="ja-JP" altLang="en-US" dirty="0" smtClean="0"/>
              <a:t>岩田</a:t>
            </a:r>
            <a:r>
              <a:rPr lang="ja-JP" altLang="en-US" dirty="0"/>
              <a:t>紀氏（</a:t>
            </a:r>
            <a:r>
              <a:rPr lang="en-US" altLang="ja-JP" dirty="0"/>
              <a:t>1994</a:t>
            </a:r>
            <a:r>
              <a:rPr lang="ja-JP" altLang="en-US" dirty="0"/>
              <a:t>）の時間待ちストレス不耐性の質問項目</a:t>
            </a:r>
            <a:r>
              <a:rPr kumimoji="1" lang="ja-JP" altLang="en-US" dirty="0" smtClean="0"/>
              <a:t>を因子分析を行って項目数を絞り</a:t>
            </a:r>
            <a:r>
              <a:rPr kumimoji="1" lang="en-US" altLang="ja-JP" dirty="0" smtClean="0"/>
              <a:t>5</a:t>
            </a:r>
            <a:r>
              <a:rPr kumimoji="1" lang="ja-JP" altLang="en-US" dirty="0" smtClean="0"/>
              <a:t>段階で測定した。</a:t>
            </a:r>
          </a:p>
          <a:p>
            <a:endParaRPr lang="ja-JP" altLang="en-US" dirty="0"/>
          </a:p>
          <a:p>
            <a:endParaRPr kumimoji="1" lang="ja-JP" altLang="en-US" dirty="0" smtClean="0"/>
          </a:p>
          <a:p>
            <a:endParaRPr lang="ja-JP" altLang="en-US" dirty="0"/>
          </a:p>
          <a:p>
            <a:endParaRPr kumimoji="1" lang="ja-JP" altLang="en-US" dirty="0" smtClean="0"/>
          </a:p>
          <a:p>
            <a:endParaRPr kumimoji="1" lang="ja-JP" altLang="en-US" dirty="0" smtClean="0"/>
          </a:p>
          <a:p>
            <a:endParaRPr lang="ja-JP" altLang="en-US" dirty="0"/>
          </a:p>
          <a:p>
            <a:endParaRPr kumimoji="1" lang="ja-JP" altLang="en-US" dirty="0" smtClean="0"/>
          </a:p>
          <a:p>
            <a:pPr marL="0" indent="0">
              <a:buNone/>
            </a:pPr>
            <a:r>
              <a:rPr lang="ja-JP" altLang="en-US" dirty="0" smtClean="0"/>
              <a:t> </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24</a:t>
            </a:fld>
            <a:endParaRPr kumimoji="1" lang="ja-JP" altLang="en-US" sz="2600"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304" y="2551477"/>
            <a:ext cx="4314514" cy="37361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93413" y="2548216"/>
            <a:ext cx="4862267" cy="37394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549314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4"/>
          <p:cNvSpPr/>
          <p:nvPr/>
        </p:nvSpPr>
        <p:spPr>
          <a:xfrm>
            <a:off x="753844" y="3185683"/>
            <a:ext cx="11162711" cy="2395671"/>
          </a:xfrm>
          <a:prstGeom prst="rect">
            <a:avLst/>
          </a:prstGeom>
          <a:solidFill>
            <a:schemeClr val="bg1"/>
          </a:solidFill>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dirty="0"/>
          </a:p>
        </p:txBody>
      </p:sp>
      <p:sp>
        <p:nvSpPr>
          <p:cNvPr id="2" name="タイトル 1"/>
          <p:cNvSpPr>
            <a:spLocks noGrp="1"/>
          </p:cNvSpPr>
          <p:nvPr>
            <p:ph type="title"/>
          </p:nvPr>
        </p:nvSpPr>
        <p:spPr/>
        <p:txBody>
          <a:bodyPr/>
          <a:lstStyle/>
          <a:p>
            <a:r>
              <a:rPr kumimoji="1" lang="ja-JP" altLang="en-US" dirty="0" smtClean="0"/>
              <a:t>仮説２ 検証方法</a:t>
            </a:r>
            <a:endParaRPr kumimoji="1" lang="ja-JP" altLang="en-US" dirty="0"/>
          </a:p>
        </p:txBody>
      </p:sp>
      <p:sp>
        <p:nvSpPr>
          <p:cNvPr id="3" name="コンテンツ プレースホルダー 2"/>
          <p:cNvSpPr>
            <a:spLocks noGrp="1"/>
          </p:cNvSpPr>
          <p:nvPr>
            <p:ph idx="1"/>
          </p:nvPr>
        </p:nvSpPr>
        <p:spPr>
          <a:xfrm>
            <a:off x="990798" y="1820951"/>
            <a:ext cx="10925757" cy="4023360"/>
          </a:xfrm>
        </p:spPr>
        <p:txBody>
          <a:bodyPr/>
          <a:lstStyle/>
          <a:p>
            <a:pPr>
              <a:buFont typeface="Wingdings" charset="2"/>
              <a:buChar char="Ø"/>
            </a:pPr>
            <a:r>
              <a:rPr lang="en-US" altLang="ja-JP" dirty="0"/>
              <a:t>Odin</a:t>
            </a:r>
            <a:r>
              <a:rPr lang="en-US" altLang="ja-JP" dirty="0" smtClean="0"/>
              <a:t>,</a:t>
            </a:r>
            <a:r>
              <a:rPr lang="ja-JP" altLang="en-US" dirty="0" smtClean="0"/>
              <a:t> </a:t>
            </a:r>
            <a:r>
              <a:rPr lang="en-US" altLang="ja-JP" dirty="0" smtClean="0"/>
              <a:t>Odin&amp;</a:t>
            </a:r>
            <a:r>
              <a:rPr lang="en-US" altLang="ja-JP" dirty="0" err="1" smtClean="0"/>
              <a:t>Valette</a:t>
            </a:r>
            <a:r>
              <a:rPr lang="ja-JP" altLang="en-US" dirty="0"/>
              <a:t>−</a:t>
            </a:r>
            <a:r>
              <a:rPr lang="en-US" altLang="ja-JP" dirty="0"/>
              <a:t>Florence</a:t>
            </a:r>
            <a:r>
              <a:rPr lang="ja-JP" altLang="en-US" dirty="0"/>
              <a:t> （</a:t>
            </a:r>
            <a:r>
              <a:rPr lang="en-US" altLang="ja-JP" dirty="0"/>
              <a:t>2001</a:t>
            </a:r>
            <a:r>
              <a:rPr lang="ja-JP" altLang="en-US" dirty="0"/>
              <a:t>）の</a:t>
            </a:r>
            <a:r>
              <a:rPr lang="en-US" altLang="ja-JP" dirty="0"/>
              <a:t>Brand</a:t>
            </a:r>
            <a:r>
              <a:rPr lang="ja-JP" altLang="en-US" dirty="0"/>
              <a:t> </a:t>
            </a:r>
            <a:r>
              <a:rPr lang="en-US" altLang="ja-JP" dirty="0"/>
              <a:t>loyalty</a:t>
            </a:r>
            <a:r>
              <a:rPr lang="ja-JP" altLang="en-US" dirty="0"/>
              <a:t> </a:t>
            </a:r>
            <a:r>
              <a:rPr lang="en-US" altLang="ja-JP" dirty="0"/>
              <a:t>scale</a:t>
            </a:r>
            <a:r>
              <a:rPr lang="ja-JP" altLang="en-US" dirty="0"/>
              <a:t> を参考に質問を作成し回答者のロイヤルティの高さを</a:t>
            </a:r>
            <a:r>
              <a:rPr lang="en-US" altLang="ja-JP" dirty="0"/>
              <a:t>5</a:t>
            </a:r>
            <a:r>
              <a:rPr lang="ja-JP" altLang="en-US" dirty="0"/>
              <a:t>段階で測定した</a:t>
            </a:r>
            <a:r>
              <a:rPr lang="ja-JP" altLang="en-US" dirty="0" smtClean="0"/>
              <a:t>。</a:t>
            </a:r>
          </a:p>
          <a:p>
            <a:endParaRPr lang="ja-JP" altLang="en-US" dirty="0"/>
          </a:p>
          <a:p>
            <a:pPr>
              <a:buFont typeface="Wingdings" charset="2"/>
              <a:buChar char="l"/>
            </a:pPr>
            <a:endParaRPr lang="ja-JP" altLang="en-US" dirty="0" smtClean="0"/>
          </a:p>
          <a:p>
            <a:pPr>
              <a:buFont typeface="Wingdings" charset="2"/>
              <a:buChar char="l"/>
            </a:pPr>
            <a:r>
              <a:rPr lang="en-US" altLang="ja-JP" sz="2200" dirty="0" smtClean="0"/>
              <a:t>I</a:t>
            </a:r>
            <a:r>
              <a:rPr lang="ja-JP" altLang="en-US" sz="2200" dirty="0" smtClean="0"/>
              <a:t> </a:t>
            </a:r>
            <a:r>
              <a:rPr lang="en-US" altLang="ja-JP" sz="2200" dirty="0" smtClean="0"/>
              <a:t>am</a:t>
            </a:r>
            <a:r>
              <a:rPr lang="ja-JP" altLang="en-US" sz="2200" dirty="0" smtClean="0"/>
              <a:t> </a:t>
            </a:r>
            <a:r>
              <a:rPr lang="en-US" altLang="ja-JP" sz="2200" dirty="0" smtClean="0"/>
              <a:t>loyal</a:t>
            </a:r>
            <a:r>
              <a:rPr lang="ja-JP" altLang="en-US" sz="2200" dirty="0" smtClean="0"/>
              <a:t> </a:t>
            </a:r>
            <a:r>
              <a:rPr lang="en-US" altLang="ja-JP" sz="2200" dirty="0" smtClean="0"/>
              <a:t>to</a:t>
            </a:r>
            <a:r>
              <a:rPr lang="ja-JP" altLang="en-US" sz="2200" dirty="0" smtClean="0"/>
              <a:t> </a:t>
            </a:r>
            <a:r>
              <a:rPr lang="en-US" altLang="ja-JP" sz="2200" dirty="0" smtClean="0"/>
              <a:t>only</a:t>
            </a:r>
            <a:r>
              <a:rPr lang="ja-JP" altLang="en-US" sz="2200" dirty="0" smtClean="0"/>
              <a:t> </a:t>
            </a:r>
            <a:r>
              <a:rPr lang="en-US" altLang="ja-JP" sz="2200" dirty="0" smtClean="0"/>
              <a:t>brand</a:t>
            </a:r>
            <a:r>
              <a:rPr lang="ja-JP" altLang="en-US" sz="2200" dirty="0" smtClean="0"/>
              <a:t> </a:t>
            </a:r>
            <a:r>
              <a:rPr lang="en-US" altLang="ja-JP" sz="2200" dirty="0" smtClean="0"/>
              <a:t>of</a:t>
            </a:r>
            <a:r>
              <a:rPr lang="ja-JP" altLang="en-US" sz="2200" dirty="0" smtClean="0"/>
              <a:t> （</a:t>
            </a:r>
            <a:r>
              <a:rPr lang="en-US" altLang="ja-JP" sz="2200" dirty="0" smtClean="0"/>
              <a:t>product</a:t>
            </a:r>
            <a:r>
              <a:rPr lang="ja-JP" altLang="en-US" sz="2200" dirty="0" smtClean="0"/>
              <a:t> </a:t>
            </a:r>
            <a:r>
              <a:rPr lang="en-US" altLang="ja-JP" sz="2200" dirty="0" smtClean="0"/>
              <a:t>category</a:t>
            </a:r>
            <a:r>
              <a:rPr lang="ja-JP" altLang="en-US" sz="2200" dirty="0" smtClean="0"/>
              <a:t> </a:t>
            </a:r>
            <a:r>
              <a:rPr lang="en-US" altLang="ja-JP" sz="2200" dirty="0" smtClean="0"/>
              <a:t>Y</a:t>
            </a:r>
            <a:r>
              <a:rPr lang="ja-JP" altLang="en-US" sz="2200" dirty="0" smtClean="0"/>
              <a:t>）</a:t>
            </a:r>
          </a:p>
          <a:p>
            <a:pPr>
              <a:buFont typeface="Wingdings" charset="2"/>
              <a:buChar char="l"/>
            </a:pPr>
            <a:r>
              <a:rPr lang="en-US" altLang="ja-JP" sz="2200" dirty="0" smtClean="0"/>
              <a:t>During</a:t>
            </a:r>
            <a:r>
              <a:rPr lang="ja-JP" altLang="en-US" sz="2200" dirty="0" smtClean="0"/>
              <a:t> </a:t>
            </a:r>
            <a:r>
              <a:rPr lang="en-US" altLang="ja-JP" sz="2200" dirty="0" smtClean="0"/>
              <a:t>my</a:t>
            </a:r>
            <a:r>
              <a:rPr lang="ja-JP" altLang="en-US" sz="2200" dirty="0" smtClean="0"/>
              <a:t> </a:t>
            </a:r>
            <a:r>
              <a:rPr lang="en-US" altLang="ja-JP" sz="2200" dirty="0" smtClean="0"/>
              <a:t>next</a:t>
            </a:r>
            <a:r>
              <a:rPr lang="ja-JP" altLang="en-US" sz="2200" dirty="0" smtClean="0"/>
              <a:t> </a:t>
            </a:r>
            <a:r>
              <a:rPr lang="en-US" altLang="ja-JP" sz="2200" dirty="0" smtClean="0"/>
              <a:t>purchase,</a:t>
            </a:r>
            <a:r>
              <a:rPr lang="ja-JP" altLang="en-US" sz="2200" dirty="0" smtClean="0"/>
              <a:t> </a:t>
            </a:r>
            <a:r>
              <a:rPr lang="en-US" altLang="ja-JP" sz="2200" dirty="0" smtClean="0"/>
              <a:t>I</a:t>
            </a:r>
            <a:r>
              <a:rPr lang="ja-JP" altLang="en-US" sz="2200" dirty="0" smtClean="0"/>
              <a:t> </a:t>
            </a:r>
            <a:r>
              <a:rPr lang="en-US" altLang="ja-JP" sz="2200" dirty="0" smtClean="0"/>
              <a:t>will</a:t>
            </a:r>
            <a:r>
              <a:rPr lang="ja-JP" altLang="en-US" sz="2200" dirty="0" smtClean="0"/>
              <a:t> </a:t>
            </a:r>
            <a:r>
              <a:rPr lang="en-US" altLang="ja-JP" sz="2200" dirty="0" smtClean="0"/>
              <a:t>buy</a:t>
            </a:r>
            <a:r>
              <a:rPr lang="ja-JP" altLang="en-US" sz="2200" dirty="0" smtClean="0"/>
              <a:t> </a:t>
            </a:r>
            <a:r>
              <a:rPr lang="en-US" altLang="ja-JP" sz="2200" dirty="0" smtClean="0"/>
              <a:t>same</a:t>
            </a:r>
            <a:r>
              <a:rPr lang="ja-JP" altLang="en-US" sz="2200" dirty="0" smtClean="0"/>
              <a:t> </a:t>
            </a:r>
            <a:r>
              <a:rPr lang="en-US" altLang="ja-JP" sz="2200" dirty="0" smtClean="0"/>
              <a:t>brand</a:t>
            </a:r>
            <a:r>
              <a:rPr lang="ja-JP" altLang="en-US" sz="2200" dirty="0" smtClean="0"/>
              <a:t> </a:t>
            </a:r>
            <a:r>
              <a:rPr lang="en-US" altLang="ja-JP" sz="2200" dirty="0" smtClean="0"/>
              <a:t>of</a:t>
            </a:r>
            <a:r>
              <a:rPr lang="ja-JP" altLang="en-US" sz="2200" dirty="0" smtClean="0"/>
              <a:t> （</a:t>
            </a:r>
            <a:r>
              <a:rPr lang="en-US" altLang="ja-JP" sz="2200" dirty="0" smtClean="0"/>
              <a:t>product</a:t>
            </a:r>
            <a:r>
              <a:rPr lang="ja-JP" altLang="en-US" sz="2200" dirty="0" smtClean="0"/>
              <a:t> </a:t>
            </a:r>
            <a:r>
              <a:rPr lang="en-US" altLang="ja-JP" sz="2200" dirty="0" smtClean="0"/>
              <a:t>category</a:t>
            </a:r>
            <a:r>
              <a:rPr lang="ja-JP" altLang="en-US" sz="2200" dirty="0" smtClean="0"/>
              <a:t> </a:t>
            </a:r>
            <a:r>
              <a:rPr lang="en-US" altLang="ja-JP" sz="2200" dirty="0" smtClean="0"/>
              <a:t>Y</a:t>
            </a:r>
            <a:r>
              <a:rPr lang="ja-JP" altLang="en-US" sz="2200" dirty="0" smtClean="0"/>
              <a:t>） </a:t>
            </a:r>
            <a:r>
              <a:rPr lang="en-US" altLang="ja-JP" sz="2200" dirty="0" smtClean="0"/>
              <a:t>as</a:t>
            </a:r>
            <a:r>
              <a:rPr lang="ja-JP" altLang="en-US" sz="2200" dirty="0" smtClean="0"/>
              <a:t> </a:t>
            </a:r>
            <a:r>
              <a:rPr lang="en-US" altLang="ja-JP" sz="2200" dirty="0" smtClean="0"/>
              <a:t>the</a:t>
            </a:r>
            <a:r>
              <a:rPr lang="ja-JP" altLang="en-US" sz="2200" dirty="0" smtClean="0"/>
              <a:t> </a:t>
            </a:r>
            <a:r>
              <a:rPr lang="en-US" altLang="ja-JP" sz="2200" dirty="0" smtClean="0"/>
              <a:t>last</a:t>
            </a:r>
            <a:r>
              <a:rPr lang="ja-JP" altLang="en-US" sz="2200" dirty="0" smtClean="0"/>
              <a:t> </a:t>
            </a:r>
            <a:r>
              <a:rPr lang="en-US" altLang="ja-JP" sz="2200" dirty="0" smtClean="0"/>
              <a:t>time</a:t>
            </a:r>
            <a:r>
              <a:rPr lang="ja-JP" altLang="en-US" sz="2200" dirty="0" smtClean="0"/>
              <a:t> </a:t>
            </a:r>
          </a:p>
          <a:p>
            <a:pPr>
              <a:buFont typeface="Wingdings" charset="2"/>
              <a:buChar char="l"/>
            </a:pPr>
            <a:r>
              <a:rPr lang="en-US" altLang="ja-JP" sz="2200" dirty="0" smtClean="0"/>
              <a:t>I</a:t>
            </a:r>
            <a:r>
              <a:rPr lang="ja-JP" altLang="en-US" sz="2200" dirty="0" smtClean="0"/>
              <a:t> </a:t>
            </a:r>
            <a:r>
              <a:rPr lang="en-US" altLang="ja-JP" sz="2200" dirty="0" smtClean="0"/>
              <a:t>always</a:t>
            </a:r>
            <a:r>
              <a:rPr lang="ja-JP" altLang="en-US" sz="2200" dirty="0" smtClean="0"/>
              <a:t> </a:t>
            </a:r>
            <a:r>
              <a:rPr lang="en-US" altLang="ja-JP" sz="2200" dirty="0" smtClean="0"/>
              <a:t>buy</a:t>
            </a:r>
            <a:r>
              <a:rPr lang="ja-JP" altLang="en-US" sz="2200" dirty="0" smtClean="0"/>
              <a:t> </a:t>
            </a:r>
            <a:r>
              <a:rPr lang="en-US" altLang="ja-JP" sz="2200" dirty="0" smtClean="0"/>
              <a:t>the</a:t>
            </a:r>
            <a:r>
              <a:rPr lang="ja-JP" altLang="en-US" sz="2200" dirty="0" smtClean="0"/>
              <a:t> </a:t>
            </a:r>
            <a:r>
              <a:rPr lang="en-US" altLang="ja-JP" sz="2200" dirty="0" smtClean="0"/>
              <a:t>same</a:t>
            </a:r>
            <a:r>
              <a:rPr lang="ja-JP" altLang="en-US" sz="2200" dirty="0" smtClean="0"/>
              <a:t> </a:t>
            </a:r>
            <a:r>
              <a:rPr lang="en-US" altLang="ja-JP" sz="2200" dirty="0" smtClean="0"/>
              <a:t>brand</a:t>
            </a:r>
            <a:r>
              <a:rPr lang="ja-JP" altLang="en-US" sz="2200" dirty="0" smtClean="0"/>
              <a:t> </a:t>
            </a:r>
            <a:r>
              <a:rPr lang="en-US" altLang="ja-JP" sz="2200" dirty="0" smtClean="0"/>
              <a:t>of</a:t>
            </a:r>
            <a:r>
              <a:rPr lang="ja-JP" altLang="en-US" sz="2200" dirty="0" smtClean="0"/>
              <a:t> （</a:t>
            </a:r>
            <a:r>
              <a:rPr lang="en-US" altLang="ja-JP" sz="2200" dirty="0"/>
              <a:t>product</a:t>
            </a:r>
            <a:r>
              <a:rPr lang="ja-JP" altLang="en-US" sz="2200" dirty="0"/>
              <a:t> </a:t>
            </a:r>
            <a:r>
              <a:rPr lang="en-US" altLang="ja-JP" sz="2200" dirty="0"/>
              <a:t>category</a:t>
            </a:r>
            <a:r>
              <a:rPr lang="ja-JP" altLang="en-US" sz="2200" dirty="0"/>
              <a:t> </a:t>
            </a:r>
            <a:r>
              <a:rPr lang="en-US" altLang="ja-JP" sz="2200" dirty="0"/>
              <a:t>Y</a:t>
            </a:r>
            <a:r>
              <a:rPr lang="ja-JP" altLang="en-US" sz="2200" dirty="0" smtClean="0"/>
              <a:t>） </a:t>
            </a:r>
          </a:p>
          <a:p>
            <a:pPr>
              <a:buFont typeface="Wingdings" charset="2"/>
              <a:buChar char="l"/>
            </a:pPr>
            <a:r>
              <a:rPr lang="en-US" altLang="ja-JP" sz="2200" dirty="0" smtClean="0"/>
              <a:t>Usually,</a:t>
            </a:r>
            <a:r>
              <a:rPr lang="ja-JP" altLang="en-US" sz="2200" dirty="0" smtClean="0"/>
              <a:t> </a:t>
            </a:r>
            <a:r>
              <a:rPr lang="en-US" altLang="ja-JP" sz="2200" dirty="0" smtClean="0"/>
              <a:t>I</a:t>
            </a:r>
            <a:r>
              <a:rPr lang="ja-JP" altLang="en-US" sz="2200" dirty="0" smtClean="0"/>
              <a:t> </a:t>
            </a:r>
            <a:r>
              <a:rPr lang="en-US" altLang="ja-JP" sz="2200" dirty="0" smtClean="0"/>
              <a:t>buy</a:t>
            </a:r>
            <a:r>
              <a:rPr lang="ja-JP" altLang="en-US" sz="2200" dirty="0" smtClean="0"/>
              <a:t> </a:t>
            </a:r>
            <a:r>
              <a:rPr lang="en-US" altLang="ja-JP" sz="2200" dirty="0" smtClean="0"/>
              <a:t>the</a:t>
            </a:r>
            <a:r>
              <a:rPr lang="ja-JP" altLang="en-US" sz="2200" dirty="0" smtClean="0"/>
              <a:t> </a:t>
            </a:r>
            <a:r>
              <a:rPr lang="en-US" altLang="ja-JP" sz="2200" dirty="0" smtClean="0"/>
              <a:t>same</a:t>
            </a:r>
            <a:r>
              <a:rPr lang="ja-JP" altLang="en-US" sz="2200" dirty="0" smtClean="0"/>
              <a:t> </a:t>
            </a:r>
            <a:r>
              <a:rPr lang="en-US" altLang="ja-JP" sz="2200" dirty="0" smtClean="0"/>
              <a:t>brand</a:t>
            </a:r>
            <a:r>
              <a:rPr lang="ja-JP" altLang="en-US" sz="2200" dirty="0" smtClean="0"/>
              <a:t> </a:t>
            </a:r>
            <a:r>
              <a:rPr lang="en-US" altLang="ja-JP" sz="2200" dirty="0" smtClean="0"/>
              <a:t>of</a:t>
            </a:r>
            <a:r>
              <a:rPr lang="ja-JP" altLang="en-US" sz="2200" dirty="0" smtClean="0"/>
              <a:t> </a:t>
            </a:r>
            <a:r>
              <a:rPr lang="ja-JP" altLang="en-US" sz="2200" dirty="0"/>
              <a:t>（</a:t>
            </a:r>
            <a:r>
              <a:rPr lang="en-US" altLang="ja-JP" sz="2200" dirty="0"/>
              <a:t>product</a:t>
            </a:r>
            <a:r>
              <a:rPr lang="ja-JP" altLang="en-US" sz="2200" dirty="0"/>
              <a:t> </a:t>
            </a:r>
            <a:r>
              <a:rPr lang="en-US" altLang="ja-JP" sz="2200" dirty="0"/>
              <a:t>category</a:t>
            </a:r>
            <a:r>
              <a:rPr lang="ja-JP" altLang="en-US" sz="2200" dirty="0"/>
              <a:t> </a:t>
            </a:r>
            <a:r>
              <a:rPr lang="en-US" altLang="ja-JP" sz="2200" dirty="0"/>
              <a:t>Y</a:t>
            </a:r>
            <a:r>
              <a:rPr lang="ja-JP" altLang="en-US" sz="2200" dirty="0"/>
              <a:t>）</a:t>
            </a:r>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25</a:t>
            </a:fld>
            <a:endParaRPr kumimoji="1" lang="ja-JP" altLang="en-US" sz="2600" dirty="0"/>
          </a:p>
        </p:txBody>
      </p:sp>
    </p:spTree>
    <p:extLst>
      <p:ext uri="{BB962C8B-B14F-4D97-AF65-F5344CB8AC3E}">
        <p14:creationId xmlns:p14="http://schemas.microsoft.com/office/powerpoint/2010/main" val="1927042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仮説１・２　　　　調査概要</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511584437"/>
              </p:ext>
            </p:extLst>
          </p:nvPr>
        </p:nvGraphicFramePr>
        <p:xfrm>
          <a:off x="1695949" y="2041172"/>
          <a:ext cx="9516534" cy="4114800"/>
        </p:xfrm>
        <a:graphic>
          <a:graphicData uri="http://schemas.openxmlformats.org/drawingml/2006/table">
            <a:tbl>
              <a:tblPr firstRow="1" bandRow="1">
                <a:tableStyleId>{BC89EF96-8CEA-46FF-86C4-4CE0E7609802}</a:tableStyleId>
              </a:tblPr>
              <a:tblGrid>
                <a:gridCol w="4758267"/>
                <a:gridCol w="4758267"/>
              </a:tblGrid>
              <a:tr h="817280">
                <a:tc>
                  <a:txBody>
                    <a:bodyPr/>
                    <a:lstStyle/>
                    <a:p>
                      <a:pPr algn="ctr"/>
                      <a:endParaRPr kumimoji="1" lang="en-US" altLang="ja-JP" sz="2400" b="0" dirty="0" smtClean="0"/>
                    </a:p>
                    <a:p>
                      <a:pPr algn="ctr"/>
                      <a:r>
                        <a:rPr kumimoji="1" lang="ja-JP" altLang="en-US" sz="2400" b="0" dirty="0" smtClean="0"/>
                        <a:t>調査対象</a:t>
                      </a:r>
                      <a:endParaRPr kumimoji="1" lang="ja-JP" altLang="en-US" sz="2400" b="0" dirty="0"/>
                    </a:p>
                  </a:txBody>
                  <a:tcPr/>
                </a:tc>
                <a:tc>
                  <a:txBody>
                    <a:bodyPr/>
                    <a:lstStyle/>
                    <a:p>
                      <a:pPr algn="ctr"/>
                      <a:endParaRPr kumimoji="1" lang="en-US" altLang="ja-JP" sz="2400" b="0" dirty="0" smtClean="0"/>
                    </a:p>
                    <a:p>
                      <a:pPr algn="ctr"/>
                      <a:r>
                        <a:rPr kumimoji="1" lang="en-US" altLang="ja-JP" sz="2400" b="0" dirty="0" smtClean="0"/>
                        <a:t>10〜50</a:t>
                      </a:r>
                      <a:r>
                        <a:rPr kumimoji="1" lang="ja-JP" altLang="en-US" sz="2400" b="0" dirty="0" smtClean="0"/>
                        <a:t>代の男女</a:t>
                      </a:r>
                      <a:endParaRPr kumimoji="1" lang="ja-JP" altLang="en-US" sz="2400" b="0" dirty="0"/>
                    </a:p>
                  </a:txBody>
                  <a:tcPr/>
                </a:tc>
              </a:tr>
              <a:tr h="817280">
                <a:tc>
                  <a:txBody>
                    <a:bodyPr/>
                    <a:lstStyle/>
                    <a:p>
                      <a:pPr algn="ctr"/>
                      <a:endParaRPr kumimoji="1" lang="en-US" altLang="ja-JP" sz="2400" dirty="0" smtClean="0"/>
                    </a:p>
                    <a:p>
                      <a:pPr algn="ctr"/>
                      <a:r>
                        <a:rPr kumimoji="1" lang="ja-JP" altLang="en-US" sz="2400" dirty="0" smtClean="0"/>
                        <a:t>調査期間</a:t>
                      </a:r>
                      <a:endParaRPr kumimoji="1" lang="ja-JP" altLang="en-US" sz="2400" dirty="0"/>
                    </a:p>
                  </a:txBody>
                  <a:tcPr/>
                </a:tc>
                <a:tc>
                  <a:txBody>
                    <a:bodyPr/>
                    <a:lstStyle/>
                    <a:p>
                      <a:pPr algn="l"/>
                      <a:endParaRPr kumimoji="1" lang="en-US" altLang="ja-JP" sz="2400" dirty="0" smtClean="0"/>
                    </a:p>
                    <a:p>
                      <a:pPr algn="l"/>
                      <a:r>
                        <a:rPr kumimoji="1" lang="en-US" altLang="ja-JP" sz="2400" dirty="0" smtClean="0"/>
                        <a:t>2016</a:t>
                      </a:r>
                      <a:r>
                        <a:rPr kumimoji="1" lang="ja-JP" altLang="en-US" sz="2400" dirty="0" smtClean="0"/>
                        <a:t>年</a:t>
                      </a:r>
                      <a:r>
                        <a:rPr kumimoji="1" lang="en-US" altLang="ja-JP" sz="2400" dirty="0" smtClean="0"/>
                        <a:t>12</a:t>
                      </a:r>
                      <a:r>
                        <a:rPr kumimoji="1" lang="ja-JP" altLang="en-US" sz="2400" dirty="0" smtClean="0"/>
                        <a:t>月</a:t>
                      </a:r>
                      <a:r>
                        <a:rPr kumimoji="1" lang="en-US" altLang="ja-JP" sz="2400" dirty="0" smtClean="0"/>
                        <a:t>6</a:t>
                      </a:r>
                      <a:r>
                        <a:rPr kumimoji="1" lang="ja-JP" altLang="en-US" sz="2400" dirty="0" smtClean="0"/>
                        <a:t>日（火）</a:t>
                      </a:r>
                      <a:r>
                        <a:rPr kumimoji="1" lang="en-US" altLang="ja-JP" sz="2400" dirty="0" smtClean="0"/>
                        <a:t>〜12</a:t>
                      </a:r>
                      <a:r>
                        <a:rPr kumimoji="1" lang="ja-JP" altLang="en-US" sz="2400" dirty="0" smtClean="0"/>
                        <a:t>月</a:t>
                      </a:r>
                      <a:r>
                        <a:rPr kumimoji="1" lang="en-US" altLang="ja-JP" sz="2400" dirty="0" smtClean="0"/>
                        <a:t>10</a:t>
                      </a:r>
                      <a:r>
                        <a:rPr kumimoji="1" lang="ja-JP" altLang="en-US" sz="2400" dirty="0" smtClean="0"/>
                        <a:t>（土）</a:t>
                      </a:r>
                      <a:endParaRPr kumimoji="1" lang="ja-JP" altLang="en-US" sz="2400" dirty="0"/>
                    </a:p>
                  </a:txBody>
                  <a:tcPr/>
                </a:tc>
              </a:tr>
              <a:tr h="817280">
                <a:tc>
                  <a:txBody>
                    <a:bodyPr/>
                    <a:lstStyle/>
                    <a:p>
                      <a:pPr algn="ctr"/>
                      <a:endParaRPr kumimoji="1" lang="en-US" altLang="ja-JP" sz="2400" dirty="0" smtClean="0"/>
                    </a:p>
                    <a:p>
                      <a:pPr algn="ctr"/>
                      <a:r>
                        <a:rPr kumimoji="1" lang="ja-JP" altLang="en-US" sz="2400" dirty="0" smtClean="0"/>
                        <a:t>調査方法</a:t>
                      </a:r>
                      <a:endParaRPr kumimoji="1" lang="ja-JP" altLang="en-US" sz="2400" dirty="0"/>
                    </a:p>
                  </a:txBody>
                  <a:tcPr/>
                </a:tc>
                <a:tc>
                  <a:txBody>
                    <a:bodyPr/>
                    <a:lstStyle/>
                    <a:p>
                      <a:pPr algn="ctr"/>
                      <a:endParaRPr kumimoji="1" lang="en-US" altLang="ja-JP" sz="2400" dirty="0" smtClean="0"/>
                    </a:p>
                    <a:p>
                      <a:pPr algn="ctr"/>
                      <a:r>
                        <a:rPr kumimoji="1" lang="en-US" altLang="ja-JP" sz="2400" dirty="0" smtClean="0"/>
                        <a:t>Web</a:t>
                      </a:r>
                      <a:r>
                        <a:rPr kumimoji="1" lang="ja-JP" altLang="en-US" sz="2400" dirty="0" smtClean="0"/>
                        <a:t>調査</a:t>
                      </a:r>
                    </a:p>
                  </a:txBody>
                  <a:tcPr/>
                </a:tc>
              </a:tr>
              <a:tr h="817280">
                <a:tc>
                  <a:txBody>
                    <a:bodyPr/>
                    <a:lstStyle/>
                    <a:p>
                      <a:pPr algn="ctr"/>
                      <a:endParaRPr kumimoji="1" lang="en-US" altLang="ja-JP" sz="2400" dirty="0" smtClean="0"/>
                    </a:p>
                    <a:p>
                      <a:pPr algn="ctr"/>
                      <a:r>
                        <a:rPr kumimoji="1" lang="ja-JP" altLang="en-US" sz="2400" dirty="0" smtClean="0"/>
                        <a:t>サンプルサイズ</a:t>
                      </a:r>
                      <a:endParaRPr kumimoji="1" lang="ja-JP" altLang="en-US" sz="2400" dirty="0"/>
                    </a:p>
                  </a:txBody>
                  <a:tcPr/>
                </a:tc>
                <a:tc>
                  <a:txBody>
                    <a:bodyPr/>
                    <a:lstStyle/>
                    <a:p>
                      <a:pPr algn="ctr"/>
                      <a:endParaRPr kumimoji="1" lang="en-US" altLang="ja-JP" sz="2400" dirty="0" smtClean="0"/>
                    </a:p>
                    <a:p>
                      <a:pPr algn="ctr"/>
                      <a:r>
                        <a:rPr kumimoji="1" lang="ja-JP" altLang="en-US" sz="2400" dirty="0" smtClean="0"/>
                        <a:t>回答数</a:t>
                      </a:r>
                      <a:r>
                        <a:rPr kumimoji="1" lang="en-US" altLang="ja-JP" sz="2400" dirty="0" smtClean="0"/>
                        <a:t>285</a:t>
                      </a:r>
                      <a:r>
                        <a:rPr kumimoji="1" lang="ja-JP" altLang="en-US" sz="2400" dirty="0" smtClean="0"/>
                        <a:t>（有効回答数</a:t>
                      </a:r>
                      <a:r>
                        <a:rPr kumimoji="1" lang="en-US" altLang="ja-JP" sz="2400" dirty="0" smtClean="0"/>
                        <a:t>214</a:t>
                      </a:r>
                      <a:r>
                        <a:rPr kumimoji="1" lang="ja-JP" altLang="en-US" sz="2400" dirty="0" smtClean="0"/>
                        <a:t>）</a:t>
                      </a:r>
                      <a:endParaRPr kumimoji="1" lang="ja-JP" altLang="en-US" sz="2400" dirty="0"/>
                    </a:p>
                  </a:txBody>
                  <a:tcPr/>
                </a:tc>
              </a:tr>
              <a:tr h="817280">
                <a:tc>
                  <a:txBody>
                    <a:bodyPr/>
                    <a:lstStyle/>
                    <a:p>
                      <a:pPr algn="ctr"/>
                      <a:endParaRPr kumimoji="1" lang="en-US" altLang="ja-JP" sz="2400" dirty="0" smtClean="0"/>
                    </a:p>
                    <a:p>
                      <a:pPr algn="ctr"/>
                      <a:r>
                        <a:rPr kumimoji="1" lang="ja-JP" altLang="en-US" sz="2400" dirty="0" smtClean="0"/>
                        <a:t>分析方法</a:t>
                      </a:r>
                      <a:endParaRPr kumimoji="1" lang="ja-JP" altLang="en-US" sz="2400" dirty="0"/>
                    </a:p>
                  </a:txBody>
                  <a:tcPr/>
                </a:tc>
                <a:tc>
                  <a:txBody>
                    <a:bodyPr/>
                    <a:lstStyle/>
                    <a:p>
                      <a:pPr algn="ctr"/>
                      <a:endParaRPr kumimoji="1" lang="en-US" altLang="ja-JP" sz="2400" dirty="0" smtClean="0"/>
                    </a:p>
                    <a:p>
                      <a:pPr algn="ctr"/>
                      <a:r>
                        <a:rPr kumimoji="1" lang="ja-JP" altLang="en-US" sz="2400" dirty="0" smtClean="0"/>
                        <a:t>対応のない</a:t>
                      </a:r>
                      <a:r>
                        <a:rPr kumimoji="1" lang="en-US" altLang="ja-JP" sz="2400" dirty="0" smtClean="0"/>
                        <a:t>t</a:t>
                      </a:r>
                      <a:r>
                        <a:rPr kumimoji="1" lang="ja-JP" altLang="en-US" sz="2400" dirty="0" smtClean="0"/>
                        <a:t>検定</a:t>
                      </a:r>
                      <a:endParaRPr kumimoji="1" lang="ja-JP" altLang="en-US" sz="2400" dirty="0"/>
                    </a:p>
                  </a:txBody>
                  <a:tcPr/>
                </a:tc>
              </a:tr>
            </a:tbl>
          </a:graphicData>
        </a:graphic>
      </p:graphicFrame>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26</a:t>
            </a:fld>
            <a:endParaRPr kumimoji="1" lang="ja-JP" altLang="en-US" sz="2600" dirty="0"/>
          </a:p>
        </p:txBody>
      </p:sp>
    </p:spTree>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mn-ea"/>
              </a:rPr>
              <a:t> 仮説</a:t>
            </a:r>
            <a:r>
              <a:rPr lang="en-US" altLang="ja-JP" dirty="0" smtClean="0">
                <a:latin typeface="+mn-ea"/>
              </a:rPr>
              <a:t>1-1</a:t>
            </a:r>
            <a:r>
              <a:rPr lang="ja-JP" altLang="en-US" dirty="0" smtClean="0">
                <a:latin typeface="+mn-ea"/>
              </a:rPr>
              <a:t>検証</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solidFill>
                  <a:schemeClr val="bg1"/>
                </a:solidFill>
              </a:rPr>
              <a:t>27</a:t>
            </a:fld>
            <a:endParaRPr kumimoji="1" lang="ja-JP" altLang="en-US" sz="2600" dirty="0">
              <a:solidFill>
                <a:schemeClr val="bg1"/>
              </a:solidFill>
            </a:endParaRPr>
          </a:p>
        </p:txBody>
      </p:sp>
      <p:pic>
        <p:nvPicPr>
          <p:cNvPr id="9"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238" y="2492671"/>
            <a:ext cx="6210300" cy="1511300"/>
          </a:xfrm>
          <a:prstGeom prst="rect">
            <a:avLst/>
          </a:prstGeom>
        </p:spPr>
      </p:pic>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038" y="4304115"/>
            <a:ext cx="11125517" cy="1937635"/>
          </a:xfrm>
          <a:prstGeom prst="rect">
            <a:avLst/>
          </a:prstGeom>
        </p:spPr>
      </p:pic>
      <p:sp>
        <p:nvSpPr>
          <p:cNvPr id="12" name="円/楕円 11"/>
          <p:cNvSpPr/>
          <p:nvPr/>
        </p:nvSpPr>
        <p:spPr>
          <a:xfrm>
            <a:off x="7047256" y="5595545"/>
            <a:ext cx="1013011" cy="646205"/>
          </a:xfrm>
          <a:prstGeom prst="ellipse">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3" name="円/楕円 12"/>
          <p:cNvSpPr/>
          <p:nvPr/>
        </p:nvSpPr>
        <p:spPr>
          <a:xfrm flipV="1">
            <a:off x="3669294" y="3262375"/>
            <a:ext cx="918104" cy="69627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爆発 2 14"/>
          <p:cNvSpPr/>
          <p:nvPr/>
        </p:nvSpPr>
        <p:spPr>
          <a:xfrm rot="21391652">
            <a:off x="7281122" y="1659722"/>
            <a:ext cx="4567284" cy="2828461"/>
          </a:xfrm>
          <a:prstGeom prst="irregularSeal2">
            <a:avLst/>
          </a:prstGeom>
          <a:solidFill>
            <a:schemeClr val="bg1"/>
          </a:solid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3600" dirty="0" smtClean="0"/>
              <a:t>1</a:t>
            </a:r>
            <a:r>
              <a:rPr kumimoji="1" lang="ja-JP" altLang="en-US" sz="3600" dirty="0" smtClean="0"/>
              <a:t>％水準で有意</a:t>
            </a:r>
            <a:endParaRPr kumimoji="1" lang="ja-JP" altLang="en-US" sz="3600" dirty="0"/>
          </a:p>
        </p:txBody>
      </p:sp>
    </p:spTree>
    <p:extLst>
      <p:ext uri="{BB962C8B-B14F-4D97-AF65-F5344CB8AC3E}">
        <p14:creationId xmlns:p14="http://schemas.microsoft.com/office/powerpoint/2010/main" val="14910165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1110569" y="1635262"/>
            <a:ext cx="10343033" cy="107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1896533" y="1508612"/>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6620497" y="1561718"/>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7717" y="185188"/>
            <a:ext cx="7253044" cy="953850"/>
          </a:xfrm>
        </p:spPr>
        <p:txBody>
          <a:bodyPr/>
          <a:lstStyle/>
          <a:p>
            <a:r>
              <a:rPr lang="ja-JP" altLang="en-US" dirty="0" smtClean="0"/>
              <a:t>仮説１−１検証結果</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28</a:t>
            </a:fld>
            <a:endParaRPr kumimoji="1" lang="ja-JP" altLang="en-US" sz="2600" dirty="0"/>
          </a:p>
        </p:txBody>
      </p:sp>
      <p:cxnSp>
        <p:nvCxnSpPr>
          <p:cNvPr id="6" name="直線矢印コネクタ 5"/>
          <p:cNvCxnSpPr/>
          <p:nvPr/>
        </p:nvCxnSpPr>
        <p:spPr>
          <a:xfrm flipV="1">
            <a:off x="6198372" y="1981200"/>
            <a:ext cx="33095" cy="42164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p:nvPr/>
        </p:nvCxnSpPr>
        <p:spPr>
          <a:xfrm>
            <a:off x="1896533" y="3945467"/>
            <a:ext cx="880533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1" name="テキスト ボックス 50"/>
          <p:cNvSpPr txBox="1"/>
          <p:nvPr/>
        </p:nvSpPr>
        <p:spPr>
          <a:xfrm>
            <a:off x="10730656" y="1826487"/>
            <a:ext cx="1569660" cy="3653735"/>
          </a:xfrm>
          <a:prstGeom prst="rect">
            <a:avLst/>
          </a:prstGeom>
          <a:noFill/>
        </p:spPr>
        <p:txBody>
          <a:bodyPr vert="eaVert" wrap="square" rtlCol="0">
            <a:spAutoFit/>
          </a:bodyPr>
          <a:lstStyle/>
          <a:p>
            <a:endParaRPr kumimoji="1" lang="en-US" altLang="ja-JP" dirty="0" smtClean="0"/>
          </a:p>
          <a:p>
            <a:r>
              <a:rPr kumimoji="1" lang="ja-JP" altLang="en-US" dirty="0" smtClean="0"/>
              <a:t>　</a:t>
            </a:r>
            <a:r>
              <a:rPr kumimoji="1" lang="ja-JP" altLang="en-US" sz="2400" dirty="0" smtClean="0"/>
              <a:t>時間待ちストレス不耐性　　　　　　　</a:t>
            </a:r>
            <a:endParaRPr kumimoji="1" lang="en-US" altLang="ja-JP" sz="2400" dirty="0" smtClean="0"/>
          </a:p>
          <a:p>
            <a:r>
              <a:rPr lang="ja-JP" altLang="en-US" sz="2400" dirty="0" smtClean="0"/>
              <a:t>　　　　　　　（我慢できない）</a:t>
            </a:r>
            <a:endParaRPr lang="en-US" altLang="ja-JP" sz="2400" dirty="0" smtClean="0"/>
          </a:p>
          <a:p>
            <a:r>
              <a:rPr kumimoji="1" lang="ja-JP" altLang="en-US" sz="2400" dirty="0" smtClean="0"/>
              <a:t>　　　　　　　　　　高</a:t>
            </a:r>
            <a:endParaRPr kumimoji="1" lang="ja-JP" altLang="en-US" sz="2400" dirty="0"/>
          </a:p>
        </p:txBody>
      </p:sp>
      <p:sp>
        <p:nvSpPr>
          <p:cNvPr id="69" name="円/楕円 68"/>
          <p:cNvSpPr/>
          <p:nvPr/>
        </p:nvSpPr>
        <p:spPr>
          <a:xfrm>
            <a:off x="869450" y="3653355"/>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70" name="円/楕円 69"/>
          <p:cNvSpPr/>
          <p:nvPr/>
        </p:nvSpPr>
        <p:spPr>
          <a:xfrm>
            <a:off x="5783505" y="6273776"/>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48" name="正方形/長方形 47"/>
          <p:cNvSpPr/>
          <p:nvPr/>
        </p:nvSpPr>
        <p:spPr>
          <a:xfrm>
            <a:off x="5410585" y="1156374"/>
            <a:ext cx="1608667" cy="606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同調性</a:t>
            </a:r>
            <a:endParaRPr kumimoji="1" lang="en-US" altLang="ja-JP" sz="2400" dirty="0" smtClean="0">
              <a:solidFill>
                <a:schemeClr val="tx1"/>
              </a:solidFill>
            </a:endParaRPr>
          </a:p>
          <a:p>
            <a:pPr algn="ctr"/>
            <a:r>
              <a:rPr kumimoji="1" lang="ja-JP" altLang="en-US" sz="2400" dirty="0" smtClean="0">
                <a:solidFill>
                  <a:schemeClr val="tx1"/>
                </a:solidFill>
              </a:rPr>
              <a:t>高　</a:t>
            </a:r>
            <a:endParaRPr kumimoji="1" lang="ja-JP" altLang="en-US" sz="2400" dirty="0">
              <a:solidFill>
                <a:schemeClr val="tx1"/>
              </a:solidFill>
            </a:endParaRPr>
          </a:p>
        </p:txBody>
      </p:sp>
      <p:sp>
        <p:nvSpPr>
          <p:cNvPr id="13" name="正方形/長方形 12"/>
          <p:cNvSpPr/>
          <p:nvPr/>
        </p:nvSpPr>
        <p:spPr>
          <a:xfrm>
            <a:off x="1699183" y="1920199"/>
            <a:ext cx="8511617" cy="1830052"/>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600" dirty="0" smtClean="0"/>
              <a:t>行列に並ぶ傾向が高い</a:t>
            </a:r>
            <a:endParaRPr kumimoji="1" lang="ja-JP" altLang="en-US" sz="3600" dirty="0"/>
          </a:p>
        </p:txBody>
      </p:sp>
      <p:pic>
        <p:nvPicPr>
          <p:cNvPr id="33" name="コンテンツ プレースホルダー 72"/>
          <p:cNvPicPr>
            <a:picLocks noGrp="1" noChangeAspect="1"/>
          </p:cNvPicPr>
          <p:nvPr>
            <p:ph idx="1"/>
          </p:nvPr>
        </p:nvPicPr>
        <p:blipFill>
          <a:blip r:embed="rId2">
            <a:alphaModFix amt="5000"/>
          </a:blip>
          <a:stretch>
            <a:fillRect/>
          </a:stretch>
        </p:blipFill>
        <p:spPr>
          <a:xfrm rot="20454392">
            <a:off x="2606804" y="1535586"/>
            <a:ext cx="2599279" cy="2599279"/>
          </a:xfrm>
        </p:spPr>
      </p:pic>
      <p:pic>
        <p:nvPicPr>
          <p:cNvPr id="34" name="図 33"/>
          <p:cNvPicPr>
            <a:picLocks noChangeAspect="1"/>
          </p:cNvPicPr>
          <p:nvPr/>
        </p:nvPicPr>
        <p:blipFill>
          <a:blip r:embed="rId3">
            <a:alphaModFix amt="5000"/>
          </a:blip>
          <a:stretch>
            <a:fillRect/>
          </a:stretch>
        </p:blipFill>
        <p:spPr>
          <a:xfrm rot="21092455">
            <a:off x="7649404" y="1739876"/>
            <a:ext cx="2052345" cy="2052345"/>
          </a:xfrm>
          <a:prstGeom prst="rect">
            <a:avLst/>
          </a:prstGeom>
        </p:spPr>
      </p:pic>
    </p:spTree>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仮説１−２検証</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29</a:t>
            </a:fld>
            <a:endParaRPr kumimoji="1" lang="ja-JP" altLang="en-US" sz="2600" dirty="0"/>
          </a:p>
        </p:txBody>
      </p:sp>
      <p:pic>
        <p:nvPicPr>
          <p:cNvPr id="13" name="コンテンツ プレースホルダー 1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0013" y="4288072"/>
            <a:ext cx="11353803" cy="1881661"/>
          </a:xfrm>
        </p:spPr>
      </p:pic>
      <p:pic>
        <p:nvPicPr>
          <p:cNvPr id="14" name="図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013" y="2023507"/>
            <a:ext cx="7289800" cy="1841500"/>
          </a:xfrm>
          <a:prstGeom prst="rect">
            <a:avLst/>
          </a:prstGeom>
        </p:spPr>
      </p:pic>
      <p:sp>
        <p:nvSpPr>
          <p:cNvPr id="9" name="円/楕円 8"/>
          <p:cNvSpPr/>
          <p:nvPr/>
        </p:nvSpPr>
        <p:spPr>
          <a:xfrm>
            <a:off x="7579244" y="5503333"/>
            <a:ext cx="840723" cy="666400"/>
          </a:xfrm>
          <a:prstGeom prst="ellipse">
            <a:avLst/>
          </a:prstGeom>
          <a:noFill/>
          <a:ln w="38100">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 name="円/楕円 9"/>
          <p:cNvSpPr/>
          <p:nvPr/>
        </p:nvSpPr>
        <p:spPr>
          <a:xfrm>
            <a:off x="4819692" y="2724558"/>
            <a:ext cx="1022309" cy="94504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爆発 2 7"/>
          <p:cNvSpPr/>
          <p:nvPr/>
        </p:nvSpPr>
        <p:spPr>
          <a:xfrm>
            <a:off x="7070884" y="1940349"/>
            <a:ext cx="5601591" cy="3070862"/>
          </a:xfrm>
          <a:prstGeom prst="irregularSeal2">
            <a:avLst/>
          </a:prstGeom>
          <a:solidFill>
            <a:schemeClr val="bg1"/>
          </a:solid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600" smtClean="0"/>
              <a:t>逆の仮説が５</a:t>
            </a:r>
            <a:r>
              <a:rPr kumimoji="1" lang="ja-JP" altLang="en-US" sz="3600" smtClean="0"/>
              <a:t>％</a:t>
            </a:r>
            <a:r>
              <a:rPr kumimoji="1" lang="ja-JP" altLang="en-US" sz="3600" dirty="0" smtClean="0"/>
              <a:t>水準で有意</a:t>
            </a:r>
            <a:endParaRPr kumimoji="1" lang="ja-JP" altLang="en-US" sz="3600" dirty="0"/>
          </a:p>
        </p:txBody>
      </p:sp>
      <p:sp>
        <p:nvSpPr>
          <p:cNvPr id="16" name="下矢印吹き出し 15"/>
          <p:cNvSpPr/>
          <p:nvPr/>
        </p:nvSpPr>
        <p:spPr>
          <a:xfrm>
            <a:off x="8390488" y="1011981"/>
            <a:ext cx="2264918" cy="1248538"/>
          </a:xfrm>
          <a:prstGeom prst="downArrowCallou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rPr>
              <a:t>棄却</a:t>
            </a:r>
            <a:endParaRPr kumimoji="1" lang="ja-JP" altLang="en-US" sz="4000" dirty="0">
              <a:solidFill>
                <a:schemeClr val="tx1"/>
              </a:solidFill>
            </a:endParaRPr>
          </a:p>
        </p:txBody>
      </p:sp>
    </p:spTree>
    <p:extLst>
      <p:ext uri="{BB962C8B-B14F-4D97-AF65-F5344CB8AC3E}">
        <p14:creationId xmlns:p14="http://schemas.microsoft.com/office/powerpoint/2010/main" val="1944055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03789" y="273758"/>
            <a:ext cx="10058400" cy="1450757"/>
          </a:xfrm>
        </p:spPr>
        <p:txBody>
          <a:bodyPr/>
          <a:lstStyle/>
          <a:p>
            <a:r>
              <a:rPr kumimoji="1" lang="ja-JP" altLang="en-US" dirty="0"/>
              <a:t>イントロダクション</a:t>
            </a:r>
          </a:p>
        </p:txBody>
      </p:sp>
      <p:pic>
        <p:nvPicPr>
          <p:cNvPr id="2054" name="Picture 6" descr="「牛かつ 行列」の画像検索結果"/>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388" y="1891758"/>
            <a:ext cx="4755215" cy="3167706"/>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rot="414035">
            <a:off x="435236" y="2324570"/>
            <a:ext cx="2152869" cy="369332"/>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ja-JP" altLang="en-US" dirty="0"/>
              <a:t>京都勝牛</a:t>
            </a:r>
            <a:r>
              <a:rPr lang="en-US" altLang="ja-JP" dirty="0"/>
              <a:t>(</a:t>
            </a:r>
            <a:r>
              <a:rPr lang="ja-JP" altLang="en-US" dirty="0"/>
              <a:t>新大久保</a:t>
            </a:r>
            <a:r>
              <a:rPr lang="en-US" altLang="ja-JP" dirty="0"/>
              <a:t>)</a:t>
            </a:r>
            <a:endParaRPr kumimoji="1" lang="ja-JP" altLang="en-US" dirty="0"/>
          </a:p>
        </p:txBody>
      </p:sp>
      <p:grpSp>
        <p:nvGrpSpPr>
          <p:cNvPr id="7" name="グループ化 6"/>
          <p:cNvGrpSpPr/>
          <p:nvPr/>
        </p:nvGrpSpPr>
        <p:grpSpPr>
          <a:xfrm rot="21249265">
            <a:off x="5116088" y="3215665"/>
            <a:ext cx="3661782" cy="2413400"/>
            <a:chOff x="6016751" y="287392"/>
            <a:chExt cx="3776365" cy="2871515"/>
          </a:xfrm>
        </p:grpSpPr>
        <p:pic>
          <p:nvPicPr>
            <p:cNvPr id="2050" name="Picture 2" descr="「吉祥寺 行列 コロッケ」の画像検索結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71572">
              <a:off x="6016751" y="287392"/>
              <a:ext cx="3776365" cy="2871515"/>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rot="21019909">
              <a:off x="6194528" y="2490282"/>
              <a:ext cx="2438226" cy="338554"/>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txBody>
            <a:bodyPr wrap="square" rtlCol="0">
              <a:spAutoFit/>
            </a:bodyPr>
            <a:lstStyle/>
            <a:p>
              <a:r>
                <a:rPr lang="ja-JP" altLang="en-US" sz="1600" dirty="0"/>
                <a:t>サトウのコロッケ</a:t>
              </a:r>
              <a:r>
                <a:rPr lang="en-US" altLang="ja-JP" sz="1600" dirty="0"/>
                <a:t>(</a:t>
              </a:r>
              <a:r>
                <a:rPr lang="ja-JP" altLang="en-US" sz="1600" dirty="0"/>
                <a:t>吉祥寺</a:t>
              </a:r>
              <a:r>
                <a:rPr lang="en-US" altLang="ja-JP" sz="1600" dirty="0"/>
                <a:t>)</a:t>
              </a:r>
              <a:endParaRPr kumimoji="1" lang="ja-JP" altLang="en-US" sz="1600" dirty="0"/>
            </a:p>
          </p:txBody>
        </p:sp>
      </p:grpSp>
      <p:grpSp>
        <p:nvGrpSpPr>
          <p:cNvPr id="8" name="グループ化 7"/>
          <p:cNvGrpSpPr/>
          <p:nvPr/>
        </p:nvGrpSpPr>
        <p:grpSpPr>
          <a:xfrm rot="245877">
            <a:off x="9142611" y="3053400"/>
            <a:ext cx="2847442" cy="3100694"/>
            <a:chOff x="9523167" y="1218542"/>
            <a:chExt cx="2660315" cy="3334608"/>
          </a:xfrm>
        </p:grpSpPr>
        <p:pic>
          <p:nvPicPr>
            <p:cNvPr id="2052" name="Picture 4" descr="「パンケーキ 行列 写真」の画像検索結果"/>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358304">
              <a:off x="9523167" y="1218542"/>
              <a:ext cx="2502159" cy="3334608"/>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rot="687254">
              <a:off x="10025320" y="1463181"/>
              <a:ext cx="2158162" cy="338554"/>
            </a:xfrm>
            <a:prstGeom prst="rect">
              <a:avLst/>
            </a:prstGeom>
            <a:solidFill>
              <a:schemeClr val="accent2">
                <a:lumMod val="20000"/>
                <a:lumOff val="80000"/>
              </a:schemeClr>
            </a:solidFill>
            <a:effectLst>
              <a:outerShdw blurRad="50800" dist="38100" dir="2700000" algn="tl" rotWithShape="0">
                <a:prstClr val="black">
                  <a:alpha val="40000"/>
                </a:prstClr>
              </a:outerShdw>
            </a:effectLst>
            <a:scene3d>
              <a:camera prst="perspectiveRight"/>
              <a:lightRig rig="threePt" dir="t"/>
            </a:scene3d>
          </p:spPr>
          <p:txBody>
            <a:bodyPr wrap="square" rtlCol="0">
              <a:spAutoFit/>
            </a:bodyPr>
            <a:lstStyle/>
            <a:p>
              <a:r>
                <a:rPr lang="ja-JP" altLang="en-US" sz="1600" dirty="0"/>
                <a:t>エッグスシングス</a:t>
              </a:r>
              <a:r>
                <a:rPr lang="en-US" altLang="ja-JP" sz="1600" dirty="0"/>
                <a:t>(</a:t>
              </a:r>
              <a:r>
                <a:rPr lang="ja-JP" altLang="en-US" sz="1600" dirty="0"/>
                <a:t>原宿</a:t>
              </a:r>
              <a:r>
                <a:rPr lang="en-US" altLang="ja-JP" sz="1600" dirty="0"/>
                <a:t>)</a:t>
              </a:r>
              <a:endParaRPr kumimoji="1" lang="ja-JP" altLang="en-US" sz="1600" dirty="0"/>
            </a:p>
          </p:txBody>
        </p:sp>
      </p:grpSp>
      <p:sp>
        <p:nvSpPr>
          <p:cNvPr id="9" name="テキスト ボックス 8"/>
          <p:cNvSpPr txBox="1"/>
          <p:nvPr/>
        </p:nvSpPr>
        <p:spPr>
          <a:xfrm>
            <a:off x="5146739" y="1682802"/>
            <a:ext cx="5213022" cy="1231106"/>
          </a:xfrm>
          <a:prstGeom prst="rect">
            <a:avLst/>
          </a:prstGeom>
          <a:noFill/>
        </p:spPr>
        <p:txBody>
          <a:bodyPr wrap="square" rtlCol="0">
            <a:spAutoFit/>
          </a:bodyPr>
          <a:lstStyle/>
          <a:p>
            <a:r>
              <a:rPr kumimoji="1" lang="ja-JP" altLang="en-US" sz="5400" b="1" dirty="0" smtClean="0">
                <a:ln>
                  <a:solidFill>
                    <a:schemeClr val="tx1">
                      <a:lumMod val="95000"/>
                      <a:lumOff val="5000"/>
                    </a:schemeClr>
                  </a:solidFill>
                </a:ln>
                <a:solidFill>
                  <a:srgbClr val="FFFF00"/>
                </a:solidFill>
              </a:rPr>
              <a:t>行列</a:t>
            </a:r>
            <a:endParaRPr kumimoji="1" lang="en-US" altLang="ja-JP" sz="5400" b="1" dirty="0">
              <a:ln>
                <a:solidFill>
                  <a:schemeClr val="tx1">
                    <a:lumMod val="95000"/>
                    <a:lumOff val="5000"/>
                  </a:schemeClr>
                </a:solidFill>
              </a:ln>
              <a:solidFill>
                <a:srgbClr val="FFFF00"/>
              </a:solidFill>
            </a:endParaRPr>
          </a:p>
          <a:p>
            <a:r>
              <a:rPr kumimoji="1" lang="ja-JP" altLang="en-US" sz="2000" dirty="0">
                <a:ln>
                  <a:solidFill>
                    <a:schemeClr val="tx1">
                      <a:lumMod val="95000"/>
                      <a:lumOff val="5000"/>
                    </a:schemeClr>
                  </a:solidFill>
                </a:ln>
              </a:rPr>
              <a:t>・・・きっと誰もが一度は目にしたことのあるモノ</a:t>
            </a:r>
          </a:p>
        </p:txBody>
      </p:sp>
      <p:grpSp>
        <p:nvGrpSpPr>
          <p:cNvPr id="3" name="グループ化 2"/>
          <p:cNvGrpSpPr/>
          <p:nvPr/>
        </p:nvGrpSpPr>
        <p:grpSpPr>
          <a:xfrm>
            <a:off x="7621844" y="433137"/>
            <a:ext cx="3804925" cy="1333075"/>
            <a:chOff x="7730334" y="433137"/>
            <a:chExt cx="3804925" cy="1333075"/>
          </a:xfrm>
        </p:grpSpPr>
        <p:sp>
          <p:nvSpPr>
            <p:cNvPr id="12" name="フローチャート: データ 11"/>
            <p:cNvSpPr/>
            <p:nvPr/>
          </p:nvSpPr>
          <p:spPr>
            <a:xfrm>
              <a:off x="7730334" y="580551"/>
              <a:ext cx="794885" cy="1136234"/>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861740" y="433137"/>
              <a:ext cx="492443" cy="1333075"/>
            </a:xfrm>
            <a:prstGeom prst="rect">
              <a:avLst/>
            </a:prstGeom>
            <a:noFill/>
          </p:spPr>
          <p:txBody>
            <a:bodyPr vert="eaVert" wrap="square" rtlCol="0">
              <a:spAutoFit/>
            </a:bodyPr>
            <a:lstStyle/>
            <a:p>
              <a:r>
                <a:rPr kumimoji="1" lang="ja-JP" altLang="en-US" sz="2000" dirty="0" smtClean="0"/>
                <a:t>　イントロ</a:t>
              </a:r>
              <a:endParaRPr kumimoji="1" lang="ja-JP" altLang="en-US" sz="2000" dirty="0"/>
            </a:p>
          </p:txBody>
        </p:sp>
        <p:sp>
          <p:nvSpPr>
            <p:cNvPr id="14" name="フローチャート: データ 13"/>
            <p:cNvSpPr/>
            <p:nvPr/>
          </p:nvSpPr>
          <p:spPr>
            <a:xfrm>
              <a:off x="8441512" y="802055"/>
              <a:ext cx="685889" cy="930648"/>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現状分析</a:t>
              </a:r>
              <a:endParaRPr kumimoji="1" lang="ja-JP" altLang="en-US" sz="1600" dirty="0">
                <a:solidFill>
                  <a:schemeClr val="tx1"/>
                </a:solidFill>
              </a:endParaRPr>
            </a:p>
          </p:txBody>
        </p:sp>
        <p:sp>
          <p:nvSpPr>
            <p:cNvPr id="15" name="フローチャート: データ 14"/>
            <p:cNvSpPr/>
            <p:nvPr/>
          </p:nvSpPr>
          <p:spPr>
            <a:xfrm>
              <a:off x="9046565" y="81387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研究目的</a:t>
              </a:r>
              <a:endParaRPr kumimoji="1" lang="ja-JP" altLang="en-US" sz="1600" dirty="0">
                <a:solidFill>
                  <a:schemeClr val="tx1"/>
                </a:solidFill>
              </a:endParaRPr>
            </a:p>
          </p:txBody>
        </p:sp>
        <p:sp>
          <p:nvSpPr>
            <p:cNvPr id="16" name="フローチャート: データ 15"/>
            <p:cNvSpPr/>
            <p:nvPr/>
          </p:nvSpPr>
          <p:spPr>
            <a:xfrm>
              <a:off x="9635238" y="805691"/>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先行研究</a:t>
              </a:r>
              <a:endParaRPr kumimoji="1" lang="ja-JP" altLang="en-US" sz="1600" dirty="0">
                <a:solidFill>
                  <a:schemeClr val="tx1"/>
                </a:solidFill>
              </a:endParaRPr>
            </a:p>
          </p:txBody>
        </p:sp>
        <p:sp>
          <p:nvSpPr>
            <p:cNvPr id="17" name="フローチャート: データ 16"/>
            <p:cNvSpPr/>
            <p:nvPr/>
          </p:nvSpPr>
          <p:spPr>
            <a:xfrm>
              <a:off x="10254658" y="81388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仮説</a:t>
              </a:r>
              <a:endParaRPr kumimoji="1" lang="ja-JP" altLang="en-US" sz="1600" dirty="0">
                <a:solidFill>
                  <a:schemeClr val="tx1"/>
                </a:solidFill>
              </a:endParaRPr>
            </a:p>
          </p:txBody>
        </p:sp>
        <p:sp>
          <p:nvSpPr>
            <p:cNvPr id="19" name="フローチャート: データ 18"/>
            <p:cNvSpPr/>
            <p:nvPr/>
          </p:nvSpPr>
          <p:spPr>
            <a:xfrm>
              <a:off x="10869437" y="81387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検証</a:t>
              </a:r>
              <a:endParaRPr kumimoji="1" lang="ja-JP" altLang="en-US" sz="1600" dirty="0">
                <a:solidFill>
                  <a:schemeClr val="tx1"/>
                </a:solidFill>
              </a:endParaRPr>
            </a:p>
          </p:txBody>
        </p:sp>
      </p:grpSp>
      <p:sp>
        <p:nvSpPr>
          <p:cNvPr id="6" name="スライド番号プレースホルダー 5"/>
          <p:cNvSpPr>
            <a:spLocks noGrp="1"/>
          </p:cNvSpPr>
          <p:nvPr>
            <p:ph type="sldNum" sz="quarter" idx="12"/>
          </p:nvPr>
        </p:nvSpPr>
        <p:spPr/>
        <p:txBody>
          <a:bodyPr/>
          <a:lstStyle/>
          <a:p>
            <a:fld id="{6BC92BFA-A7E0-7A40-85C6-4D7999F411B4}" type="slidenum">
              <a:rPr kumimoji="1" lang="ja-JP" altLang="en-US" sz="2600" smtClean="0">
                <a:solidFill>
                  <a:schemeClr val="bg1"/>
                </a:solidFill>
              </a:rPr>
              <a:t>3</a:t>
            </a:fld>
            <a:endParaRPr kumimoji="1" lang="ja-JP" altLang="en-US" sz="2600" dirty="0">
              <a:solidFill>
                <a:schemeClr val="bg1"/>
              </a:solidFill>
            </a:endParaRPr>
          </a:p>
        </p:txBody>
      </p:sp>
    </p:spTree>
    <p:extLst>
      <p:ext uri="{BB962C8B-B14F-4D97-AF65-F5344CB8AC3E}">
        <p14:creationId xmlns:p14="http://schemas.microsoft.com/office/powerpoint/2010/main" val="13263814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1026854" y="1669189"/>
            <a:ext cx="10343033" cy="107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6384639" y="4123763"/>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p:nvSpPr>
        <p:spPr>
          <a:xfrm>
            <a:off x="6432077" y="1548761"/>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7717" y="185188"/>
            <a:ext cx="7253044" cy="953850"/>
          </a:xfrm>
        </p:spPr>
        <p:txBody>
          <a:bodyPr/>
          <a:lstStyle/>
          <a:p>
            <a:r>
              <a:rPr lang="ja-JP" altLang="en-US" dirty="0" smtClean="0"/>
              <a:t>仮説１−２検証結果</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30</a:t>
            </a:fld>
            <a:endParaRPr kumimoji="1" lang="ja-JP" altLang="en-US" sz="2600" dirty="0"/>
          </a:p>
        </p:txBody>
      </p:sp>
      <p:cxnSp>
        <p:nvCxnSpPr>
          <p:cNvPr id="6" name="直線矢印コネクタ 5"/>
          <p:cNvCxnSpPr/>
          <p:nvPr/>
        </p:nvCxnSpPr>
        <p:spPr>
          <a:xfrm flipV="1">
            <a:off x="6198372" y="1981200"/>
            <a:ext cx="33095" cy="42164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p:nvPr/>
        </p:nvCxnSpPr>
        <p:spPr>
          <a:xfrm>
            <a:off x="1896533" y="3945467"/>
            <a:ext cx="880533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1" name="テキスト ボックス 50"/>
          <p:cNvSpPr txBox="1"/>
          <p:nvPr/>
        </p:nvSpPr>
        <p:spPr>
          <a:xfrm>
            <a:off x="10730656" y="1826487"/>
            <a:ext cx="1569660" cy="3653735"/>
          </a:xfrm>
          <a:prstGeom prst="rect">
            <a:avLst/>
          </a:prstGeom>
          <a:noFill/>
        </p:spPr>
        <p:txBody>
          <a:bodyPr vert="eaVert" wrap="square" rtlCol="0">
            <a:spAutoFit/>
          </a:bodyPr>
          <a:lstStyle/>
          <a:p>
            <a:endParaRPr kumimoji="1" lang="en-US" altLang="ja-JP" dirty="0" smtClean="0"/>
          </a:p>
          <a:p>
            <a:r>
              <a:rPr kumimoji="1" lang="ja-JP" altLang="en-US" dirty="0" smtClean="0"/>
              <a:t>　</a:t>
            </a:r>
            <a:r>
              <a:rPr kumimoji="1" lang="ja-JP" altLang="en-US" sz="2400" dirty="0" smtClean="0"/>
              <a:t>時間待ちストレス不耐性　　　　　　　</a:t>
            </a:r>
            <a:endParaRPr kumimoji="1" lang="en-US" altLang="ja-JP" sz="2400" dirty="0" smtClean="0"/>
          </a:p>
          <a:p>
            <a:r>
              <a:rPr lang="ja-JP" altLang="en-US" sz="2400" dirty="0" smtClean="0"/>
              <a:t>　　　　　　　（我慢できない）</a:t>
            </a:r>
            <a:endParaRPr lang="en-US" altLang="ja-JP" sz="2400" dirty="0" smtClean="0"/>
          </a:p>
          <a:p>
            <a:r>
              <a:rPr kumimoji="1" lang="ja-JP" altLang="en-US" sz="2400" dirty="0" smtClean="0"/>
              <a:t>　　　　　　　　　　高</a:t>
            </a:r>
            <a:endParaRPr kumimoji="1" lang="ja-JP" altLang="en-US" sz="2400" dirty="0"/>
          </a:p>
        </p:txBody>
      </p:sp>
      <p:sp>
        <p:nvSpPr>
          <p:cNvPr id="69" name="円/楕円 68"/>
          <p:cNvSpPr/>
          <p:nvPr/>
        </p:nvSpPr>
        <p:spPr>
          <a:xfrm>
            <a:off x="869450" y="3653355"/>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70" name="円/楕円 69"/>
          <p:cNvSpPr/>
          <p:nvPr/>
        </p:nvSpPr>
        <p:spPr>
          <a:xfrm>
            <a:off x="5783505" y="6273776"/>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48" name="正方形/長方形 47"/>
          <p:cNvSpPr/>
          <p:nvPr/>
        </p:nvSpPr>
        <p:spPr>
          <a:xfrm>
            <a:off x="5410585" y="1156374"/>
            <a:ext cx="1608667" cy="606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同調性</a:t>
            </a:r>
            <a:endParaRPr kumimoji="1" lang="en-US" altLang="ja-JP" sz="2400" dirty="0" smtClean="0">
              <a:solidFill>
                <a:schemeClr val="tx1"/>
              </a:solidFill>
            </a:endParaRPr>
          </a:p>
          <a:p>
            <a:pPr algn="ctr"/>
            <a:r>
              <a:rPr kumimoji="1" lang="ja-JP" altLang="en-US" sz="2400" dirty="0" smtClean="0">
                <a:solidFill>
                  <a:schemeClr val="tx1"/>
                </a:solidFill>
              </a:rPr>
              <a:t>高　</a:t>
            </a:r>
            <a:endParaRPr kumimoji="1" lang="ja-JP" altLang="en-US" sz="2400" dirty="0">
              <a:solidFill>
                <a:schemeClr val="tx1"/>
              </a:solidFill>
            </a:endParaRPr>
          </a:p>
        </p:txBody>
      </p:sp>
      <p:sp>
        <p:nvSpPr>
          <p:cNvPr id="3" name="テキスト ボックス 2"/>
          <p:cNvSpPr txBox="1"/>
          <p:nvPr/>
        </p:nvSpPr>
        <p:spPr>
          <a:xfrm>
            <a:off x="8080952" y="1414086"/>
            <a:ext cx="800219" cy="5646985"/>
          </a:xfrm>
          <a:prstGeom prst="rect">
            <a:avLst/>
          </a:prstGeom>
          <a:noFill/>
        </p:spPr>
        <p:txBody>
          <a:bodyPr vert="eaVert" wrap="square" rtlCol="0">
            <a:spAutoFit/>
          </a:bodyPr>
          <a:lstStyle/>
          <a:p>
            <a:r>
              <a:rPr kumimoji="1" lang="ja-JP" altLang="en-US" sz="4000" dirty="0" smtClean="0"/>
              <a:t>行列に並ぶ傾向が高い</a:t>
            </a:r>
            <a:endParaRPr kumimoji="1" lang="ja-JP" altLang="en-US" sz="4000" dirty="0"/>
          </a:p>
        </p:txBody>
      </p:sp>
      <p:pic>
        <p:nvPicPr>
          <p:cNvPr id="19" name="図 18"/>
          <p:cNvPicPr>
            <a:picLocks noChangeAspect="1"/>
          </p:cNvPicPr>
          <p:nvPr/>
        </p:nvPicPr>
        <p:blipFill>
          <a:blip r:embed="rId2">
            <a:alphaModFix amt="5000"/>
          </a:blip>
          <a:stretch>
            <a:fillRect/>
          </a:stretch>
        </p:blipFill>
        <p:spPr>
          <a:xfrm rot="21092455">
            <a:off x="7309592" y="1579281"/>
            <a:ext cx="2298760" cy="2298760"/>
          </a:xfrm>
          <a:prstGeom prst="rect">
            <a:avLst/>
          </a:prstGeom>
        </p:spPr>
      </p:pic>
      <p:pic>
        <p:nvPicPr>
          <p:cNvPr id="20" name="図 19"/>
          <p:cNvPicPr>
            <a:picLocks noChangeAspect="1"/>
          </p:cNvPicPr>
          <p:nvPr/>
        </p:nvPicPr>
        <p:blipFill>
          <a:blip r:embed="rId3">
            <a:alphaModFix amt="5000"/>
          </a:blip>
          <a:stretch>
            <a:fillRect/>
          </a:stretch>
        </p:blipFill>
        <p:spPr>
          <a:xfrm rot="1040479">
            <a:off x="7596605" y="4177916"/>
            <a:ext cx="1908095" cy="2284402"/>
          </a:xfrm>
          <a:prstGeom prst="rect">
            <a:avLst/>
          </a:prstGeom>
        </p:spPr>
      </p:pic>
    </p:spTree>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仮説１：検証結果</a:t>
            </a:r>
            <a:endParaRPr kumimoji="1" lang="ja-JP" altLang="en-US" dirty="0"/>
          </a:p>
        </p:txBody>
      </p:sp>
      <p:sp>
        <p:nvSpPr>
          <p:cNvPr id="3" name="コンテンツ プレースホルダー 2"/>
          <p:cNvSpPr>
            <a:spLocks noGrp="1"/>
          </p:cNvSpPr>
          <p:nvPr>
            <p:ph idx="1"/>
          </p:nvPr>
        </p:nvSpPr>
        <p:spPr>
          <a:xfrm>
            <a:off x="951977" y="1845734"/>
            <a:ext cx="10921087" cy="4023360"/>
          </a:xfrm>
        </p:spPr>
        <p:txBody>
          <a:bodyPr>
            <a:normAutofit/>
          </a:bodyPr>
          <a:lstStyle/>
          <a:p>
            <a:endParaRPr lang="en-US" altLang="ja-JP" sz="3500" dirty="0" smtClean="0"/>
          </a:p>
          <a:p>
            <a:r>
              <a:rPr lang="en-US" altLang="ja-JP" sz="3500" dirty="0" smtClean="0">
                <a:solidFill>
                  <a:schemeClr val="tx2"/>
                </a:solidFill>
              </a:rPr>
              <a:t>1-1</a:t>
            </a:r>
            <a:r>
              <a:rPr lang="ja-JP" altLang="en-US" sz="3500" dirty="0" smtClean="0">
                <a:solidFill>
                  <a:schemeClr val="tx2"/>
                </a:solidFill>
              </a:rPr>
              <a:t> 同調性</a:t>
            </a:r>
            <a:r>
              <a:rPr lang="ja-JP" altLang="en-US" sz="3500" dirty="0">
                <a:solidFill>
                  <a:schemeClr val="tx2"/>
                </a:solidFill>
              </a:rPr>
              <a:t>が高い人は低い人に比べ</a:t>
            </a:r>
            <a:r>
              <a:rPr lang="ja-JP" altLang="en-US" sz="3500" dirty="0" smtClean="0">
                <a:solidFill>
                  <a:schemeClr val="tx2"/>
                </a:solidFill>
              </a:rPr>
              <a:t>て</a:t>
            </a:r>
            <a:endParaRPr lang="en-US" altLang="ja-JP" sz="3500" dirty="0">
              <a:solidFill>
                <a:schemeClr val="tx2"/>
              </a:solidFill>
            </a:endParaRPr>
          </a:p>
          <a:p>
            <a:r>
              <a:rPr lang="en-US" altLang="ja-JP" sz="3500" dirty="0">
                <a:solidFill>
                  <a:schemeClr val="tx2"/>
                </a:solidFill>
              </a:rPr>
              <a:t>                                                     </a:t>
            </a:r>
            <a:r>
              <a:rPr lang="ja-JP" altLang="en-US" sz="3500" dirty="0">
                <a:solidFill>
                  <a:schemeClr val="tx2"/>
                </a:solidFill>
              </a:rPr>
              <a:t>行列に並ぶ傾向が高い</a:t>
            </a:r>
            <a:r>
              <a:rPr lang="ja-JP" altLang="en-US" sz="3500" dirty="0" smtClean="0">
                <a:solidFill>
                  <a:schemeClr val="tx2"/>
                </a:solidFill>
              </a:rPr>
              <a:t>。</a:t>
            </a:r>
            <a:endParaRPr lang="en-US" altLang="ja-JP" sz="3500" dirty="0" smtClean="0">
              <a:solidFill>
                <a:schemeClr val="tx2"/>
              </a:solidFill>
            </a:endParaRPr>
          </a:p>
          <a:p>
            <a:endParaRPr lang="en-US" altLang="ja-JP" sz="3500" dirty="0"/>
          </a:p>
          <a:p>
            <a:r>
              <a:rPr lang="en-US" altLang="ja-JP" sz="3500" dirty="0" smtClean="0">
                <a:solidFill>
                  <a:schemeClr val="tx2"/>
                </a:solidFill>
              </a:rPr>
              <a:t>1-2</a:t>
            </a:r>
            <a:r>
              <a:rPr lang="ja-JP" altLang="en-US" sz="3500" dirty="0" smtClean="0">
                <a:solidFill>
                  <a:schemeClr val="tx2"/>
                </a:solidFill>
              </a:rPr>
              <a:t> 時間</a:t>
            </a:r>
            <a:r>
              <a:rPr lang="ja-JP" altLang="en-US" sz="3500" dirty="0">
                <a:solidFill>
                  <a:schemeClr val="tx2"/>
                </a:solidFill>
              </a:rPr>
              <a:t>待ちストレス不耐性</a:t>
            </a:r>
            <a:r>
              <a:rPr lang="ja-JP" altLang="en-US" sz="3500" dirty="0" smtClean="0">
                <a:solidFill>
                  <a:schemeClr val="tx2"/>
                </a:solidFill>
              </a:rPr>
              <a:t>が</a:t>
            </a:r>
            <a:r>
              <a:rPr lang="ja-JP" altLang="en-US" sz="3500" dirty="0">
                <a:solidFill>
                  <a:schemeClr val="tx2"/>
                </a:solidFill>
              </a:rPr>
              <a:t>低</a:t>
            </a:r>
            <a:r>
              <a:rPr lang="ja-JP" altLang="en-US" sz="3500" dirty="0" smtClean="0">
                <a:solidFill>
                  <a:schemeClr val="tx2"/>
                </a:solidFill>
              </a:rPr>
              <a:t>い人は</a:t>
            </a:r>
            <a:r>
              <a:rPr lang="ja-JP" altLang="en-US" sz="3500" dirty="0">
                <a:solidFill>
                  <a:schemeClr val="tx2"/>
                </a:solidFill>
              </a:rPr>
              <a:t>高</a:t>
            </a:r>
            <a:r>
              <a:rPr lang="ja-JP" altLang="en-US" sz="3500" dirty="0" smtClean="0">
                <a:solidFill>
                  <a:schemeClr val="tx2"/>
                </a:solidFill>
              </a:rPr>
              <a:t>い人</a:t>
            </a:r>
            <a:r>
              <a:rPr lang="ja-JP" altLang="en-US" sz="3500" dirty="0">
                <a:solidFill>
                  <a:schemeClr val="tx2"/>
                </a:solidFill>
              </a:rPr>
              <a:t>に</a:t>
            </a:r>
            <a:r>
              <a:rPr lang="ja-JP" altLang="en-US" sz="3500" dirty="0" smtClean="0">
                <a:solidFill>
                  <a:schemeClr val="tx2"/>
                </a:solidFill>
              </a:rPr>
              <a:t>比べて</a:t>
            </a:r>
            <a:endParaRPr lang="en-US" altLang="ja-JP" sz="3500" dirty="0">
              <a:solidFill>
                <a:schemeClr val="tx2"/>
              </a:solidFill>
            </a:endParaRPr>
          </a:p>
          <a:p>
            <a:r>
              <a:rPr lang="ja-JP" altLang="en-US" sz="3500" dirty="0">
                <a:solidFill>
                  <a:schemeClr val="tx2"/>
                </a:solidFill>
              </a:rPr>
              <a:t>　　　　　　　　　　　　　　　　　　行列に並ぶ傾向が高い。</a:t>
            </a:r>
          </a:p>
          <a:p>
            <a:endParaRPr lang="en-US" altLang="ja-JP" sz="3500" dirty="0"/>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31</a:t>
            </a:fld>
            <a:endParaRPr kumimoji="1" lang="ja-JP" altLang="en-US" sz="2600" dirty="0"/>
          </a:p>
        </p:txBody>
      </p:sp>
      <p:sp>
        <p:nvSpPr>
          <p:cNvPr id="5" name="波線 4"/>
          <p:cNvSpPr/>
          <p:nvPr/>
        </p:nvSpPr>
        <p:spPr>
          <a:xfrm>
            <a:off x="9176314" y="880634"/>
            <a:ext cx="2489815" cy="2235760"/>
          </a:xfrm>
          <a:prstGeom prst="wave">
            <a:avLst>
              <a:gd name="adj1" fmla="val 12500"/>
              <a:gd name="adj2" fmla="val -1035"/>
            </a:avLst>
          </a:prstGeom>
          <a:solidFill>
            <a:schemeClr val="accent4"/>
          </a:solidFill>
          <a:effectLst>
            <a:glow rad="1397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smtClean="0"/>
              <a:t>支持</a:t>
            </a:r>
            <a:endParaRPr kumimoji="1" lang="ja-JP" altLang="en-US" sz="6000" dirty="0"/>
          </a:p>
        </p:txBody>
      </p:sp>
      <p:cxnSp>
        <p:nvCxnSpPr>
          <p:cNvPr id="7" name="直線コネクタ 6"/>
          <p:cNvCxnSpPr/>
          <p:nvPr/>
        </p:nvCxnSpPr>
        <p:spPr>
          <a:xfrm flipH="1">
            <a:off x="8872151" y="3894518"/>
            <a:ext cx="2305958" cy="230411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8872151" y="3890023"/>
            <a:ext cx="2224216" cy="230411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仮説２検証　</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32</a:t>
            </a:fld>
            <a:endParaRPr kumimoji="1" lang="ja-JP" altLang="en-US" sz="2600" dirty="0"/>
          </a:p>
        </p:txBody>
      </p:sp>
      <p:pic>
        <p:nvPicPr>
          <p:cNvPr id="6" name="コンテンツ プレースホルダー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44831"/>
            <a:ext cx="6958014" cy="2124184"/>
          </a:xfrm>
        </p:spPr>
      </p:pic>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354" y="4214556"/>
            <a:ext cx="11447585" cy="2013127"/>
          </a:xfrm>
          <a:prstGeom prst="rect">
            <a:avLst/>
          </a:prstGeom>
        </p:spPr>
      </p:pic>
      <p:sp>
        <p:nvSpPr>
          <p:cNvPr id="8" name="爆発 2 7"/>
          <p:cNvSpPr/>
          <p:nvPr/>
        </p:nvSpPr>
        <p:spPr>
          <a:xfrm rot="21342942">
            <a:off x="7300252" y="1316974"/>
            <a:ext cx="4760660" cy="2757052"/>
          </a:xfrm>
          <a:prstGeom prst="irregularSeal2">
            <a:avLst/>
          </a:prstGeom>
          <a:solidFill>
            <a:schemeClr val="bg1"/>
          </a:solid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600" dirty="0" smtClean="0"/>
              <a:t>５</a:t>
            </a:r>
            <a:r>
              <a:rPr kumimoji="1" lang="ja-JP" altLang="en-US" sz="3600" dirty="0" smtClean="0"/>
              <a:t>％水準で有意</a:t>
            </a:r>
            <a:endParaRPr kumimoji="1" lang="ja-JP" altLang="en-US" sz="3600" dirty="0"/>
          </a:p>
        </p:txBody>
      </p:sp>
      <p:sp>
        <p:nvSpPr>
          <p:cNvPr id="9" name="円/楕円 8"/>
          <p:cNvSpPr/>
          <p:nvPr/>
        </p:nvSpPr>
        <p:spPr>
          <a:xfrm>
            <a:off x="7203921" y="5486595"/>
            <a:ext cx="902540" cy="714135"/>
          </a:xfrm>
          <a:prstGeom prst="ellipse">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 name="円/楕円 9"/>
          <p:cNvSpPr/>
          <p:nvPr/>
        </p:nvSpPr>
        <p:spPr>
          <a:xfrm>
            <a:off x="4146132" y="3036177"/>
            <a:ext cx="1189169" cy="103283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28607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仮説２：検証結果</a:t>
            </a:r>
            <a:endParaRPr kumimoji="1" lang="ja-JP" altLang="en-US" dirty="0"/>
          </a:p>
        </p:txBody>
      </p:sp>
      <p:sp>
        <p:nvSpPr>
          <p:cNvPr id="3" name="コンテンツ プレースホルダー 2"/>
          <p:cNvSpPr>
            <a:spLocks noGrp="1"/>
          </p:cNvSpPr>
          <p:nvPr>
            <p:ph idx="1"/>
          </p:nvPr>
        </p:nvSpPr>
        <p:spPr>
          <a:xfrm>
            <a:off x="1005467" y="2718438"/>
            <a:ext cx="10534389" cy="2162481"/>
          </a:xfrm>
        </p:spPr>
        <p:txBody>
          <a:bodyPr>
            <a:normAutofit/>
          </a:bodyPr>
          <a:lstStyle/>
          <a:p>
            <a:pPr marL="0" indent="0">
              <a:buNone/>
            </a:pPr>
            <a:r>
              <a:rPr lang="ja-JP" altLang="en-US" sz="3200" dirty="0" smtClean="0">
                <a:solidFill>
                  <a:schemeClr val="tx2"/>
                </a:solidFill>
              </a:rPr>
              <a:t>仮説２：行列</a:t>
            </a:r>
            <a:r>
              <a:rPr lang="ja-JP" altLang="en-US" sz="3200" dirty="0">
                <a:solidFill>
                  <a:schemeClr val="tx2"/>
                </a:solidFill>
              </a:rPr>
              <a:t>に並ぶ傾向が高い人は、それが低い人に比べて</a:t>
            </a:r>
            <a:endParaRPr lang="en-US" altLang="ja-JP" sz="3200" dirty="0">
              <a:solidFill>
                <a:schemeClr val="tx2"/>
              </a:solidFill>
            </a:endParaRPr>
          </a:p>
          <a:p>
            <a:r>
              <a:rPr lang="ja-JP" altLang="en-US" sz="3200" dirty="0">
                <a:solidFill>
                  <a:schemeClr val="tx2"/>
                </a:solidFill>
              </a:rPr>
              <a:t>　　　　　　　　　　　　　そのお店へのロイヤルティが高い</a:t>
            </a:r>
            <a:r>
              <a:rPr lang="ja-JP" altLang="en-US" sz="3200" dirty="0" smtClean="0">
                <a:solidFill>
                  <a:schemeClr val="tx2"/>
                </a:solidFill>
              </a:rPr>
              <a:t>。</a:t>
            </a:r>
            <a:endParaRPr lang="en-US" altLang="ja-JP" sz="3200" dirty="0" smtClean="0">
              <a:solidFill>
                <a:schemeClr val="tx2"/>
              </a:solidFill>
            </a:endParaRPr>
          </a:p>
          <a:p>
            <a:pPr marL="0" indent="0">
              <a:buNone/>
            </a:pPr>
            <a:endParaRPr lang="en-US" altLang="ja-JP" sz="3200" dirty="0" smtClean="0">
              <a:solidFill>
                <a:schemeClr val="tx2"/>
              </a:solidFill>
            </a:endParaRPr>
          </a:p>
          <a:p>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mtClean="0"/>
              <a:t>33</a:t>
            </a:fld>
            <a:endParaRPr kumimoji="1" lang="ja-JP" altLang="en-US"/>
          </a:p>
        </p:txBody>
      </p:sp>
      <p:sp>
        <p:nvSpPr>
          <p:cNvPr id="5" name="円/楕円 4"/>
          <p:cNvSpPr/>
          <p:nvPr/>
        </p:nvSpPr>
        <p:spPr>
          <a:xfrm>
            <a:off x="8674444" y="1802687"/>
            <a:ext cx="3200399" cy="3078232"/>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768368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仮説１・２　考察</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mtClean="0"/>
              <a:t>34</a:t>
            </a:fld>
            <a:endParaRPr kumimoji="1" lang="ja-JP" altLang="en-US"/>
          </a:p>
        </p:txBody>
      </p:sp>
      <p:sp>
        <p:nvSpPr>
          <p:cNvPr id="3" name="テキスト ボックス 2"/>
          <p:cNvSpPr txBox="1"/>
          <p:nvPr/>
        </p:nvSpPr>
        <p:spPr>
          <a:xfrm>
            <a:off x="3113903" y="2094944"/>
            <a:ext cx="8810368" cy="1200329"/>
          </a:xfrm>
          <a:prstGeom prst="rect">
            <a:avLst/>
          </a:prstGeom>
          <a:noFill/>
        </p:spPr>
        <p:txBody>
          <a:bodyPr wrap="square" rtlCol="0">
            <a:spAutoFit/>
          </a:bodyPr>
          <a:lstStyle/>
          <a:p>
            <a:pPr algn="r"/>
            <a:r>
              <a:rPr kumimoji="1" lang="ja-JP" altLang="en-US" sz="3600" dirty="0" smtClean="0"/>
              <a:t>なぜ、不耐性が高い</a:t>
            </a:r>
            <a:r>
              <a:rPr kumimoji="1" lang="en-US" altLang="ja-JP" sz="3600" dirty="0" smtClean="0"/>
              <a:t>(</a:t>
            </a:r>
            <a:r>
              <a:rPr kumimoji="1" lang="ja-JP" altLang="en-US" sz="3600" dirty="0" smtClean="0"/>
              <a:t>我慢できない</a:t>
            </a:r>
            <a:r>
              <a:rPr kumimoji="1" lang="en-US" altLang="ja-JP" sz="3600" dirty="0" smtClean="0"/>
              <a:t>)</a:t>
            </a:r>
            <a:r>
              <a:rPr kumimoji="1" lang="ja-JP" altLang="en-US" sz="3600" dirty="0" smtClean="0"/>
              <a:t>人の方が行列に並ぶ傾向にあるのか？</a:t>
            </a:r>
            <a:endParaRPr kumimoji="1" lang="ja-JP" altLang="en-US" sz="3600" dirty="0"/>
          </a:p>
        </p:txBody>
      </p:sp>
      <p:grpSp>
        <p:nvGrpSpPr>
          <p:cNvPr id="10" name="グループ化 9"/>
          <p:cNvGrpSpPr/>
          <p:nvPr/>
        </p:nvGrpSpPr>
        <p:grpSpPr>
          <a:xfrm>
            <a:off x="8982672" y="3735587"/>
            <a:ext cx="1835572" cy="2603429"/>
            <a:chOff x="179494" y="3735587"/>
            <a:chExt cx="1835572" cy="2603429"/>
          </a:xfrm>
        </p:grpSpPr>
        <p:pic>
          <p:nvPicPr>
            <p:cNvPr id="5" name="コンテンツ プレースホルダー 32"/>
            <p:cNvPicPr>
              <a:picLocks noChangeAspect="1"/>
            </p:cNvPicPr>
            <p:nvPr/>
          </p:nvPicPr>
          <p:blipFill rotWithShape="1">
            <a:blip r:embed="rId2">
              <a:duotone>
                <a:schemeClr val="accent1">
                  <a:shade val="45000"/>
                  <a:satMod val="135000"/>
                </a:schemeClr>
                <a:prstClr val="white"/>
              </a:duotone>
            </a:blip>
            <a:srcRect b="5767"/>
            <a:stretch/>
          </p:blipFill>
          <p:spPr>
            <a:xfrm>
              <a:off x="179494" y="3889476"/>
              <a:ext cx="1835572" cy="2449540"/>
            </a:xfrm>
            <a:prstGeom prst="rect">
              <a:avLst/>
            </a:prstGeom>
          </p:spPr>
        </p:pic>
        <p:sp>
          <p:nvSpPr>
            <p:cNvPr id="7" name="テキスト ボックス 6"/>
            <p:cNvSpPr txBox="1"/>
            <p:nvPr/>
          </p:nvSpPr>
          <p:spPr>
            <a:xfrm>
              <a:off x="500906" y="3735587"/>
              <a:ext cx="1192748" cy="307777"/>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grpSp>
        <p:nvGrpSpPr>
          <p:cNvPr id="9" name="グループ化 8"/>
          <p:cNvGrpSpPr/>
          <p:nvPr/>
        </p:nvGrpSpPr>
        <p:grpSpPr>
          <a:xfrm>
            <a:off x="1501667" y="3735587"/>
            <a:ext cx="1835572" cy="2603429"/>
            <a:chOff x="1612878" y="3735587"/>
            <a:chExt cx="1835572" cy="2603429"/>
          </a:xfrm>
        </p:grpSpPr>
        <p:pic>
          <p:nvPicPr>
            <p:cNvPr id="6" name="コンテンツ プレースホルダー 32"/>
            <p:cNvPicPr>
              <a:picLocks noChangeAspect="1"/>
            </p:cNvPicPr>
            <p:nvPr/>
          </p:nvPicPr>
          <p:blipFill rotWithShape="1">
            <a:blip r:embed="rId2">
              <a:duotone>
                <a:schemeClr val="accent4">
                  <a:shade val="45000"/>
                  <a:satMod val="135000"/>
                </a:schemeClr>
                <a:prstClr val="white"/>
              </a:duotone>
            </a:blip>
            <a:srcRect b="5767"/>
            <a:stretch/>
          </p:blipFill>
          <p:spPr>
            <a:xfrm>
              <a:off x="1612878" y="3889476"/>
              <a:ext cx="1835572" cy="2449540"/>
            </a:xfrm>
            <a:prstGeom prst="rect">
              <a:avLst/>
            </a:prstGeom>
          </p:spPr>
        </p:pic>
        <p:sp>
          <p:nvSpPr>
            <p:cNvPr id="8" name="テキスト ボックス 7"/>
            <p:cNvSpPr txBox="1"/>
            <p:nvPr/>
          </p:nvSpPr>
          <p:spPr>
            <a:xfrm>
              <a:off x="2015066" y="3735587"/>
              <a:ext cx="1192748" cy="307777"/>
            </a:xfrm>
            <a:prstGeom prst="rect">
              <a:avLst/>
            </a:prstGeom>
            <a:noFill/>
          </p:spPr>
          <p:txBody>
            <a:bodyPr wrap="square" rtlCol="0">
              <a:spAutoFit/>
            </a:bodyPr>
            <a:lstStyle/>
            <a:p>
              <a:r>
                <a:rPr kumimoji="1" lang="ja-JP" altLang="en-US" sz="1400" dirty="0" smtClean="0"/>
                <a:t>我慢できる</a:t>
              </a:r>
              <a:endParaRPr kumimoji="1" lang="ja-JP" altLang="en-US" sz="1400" dirty="0"/>
            </a:p>
          </p:txBody>
        </p:sp>
      </p:grpSp>
      <p:sp>
        <p:nvSpPr>
          <p:cNvPr id="11" name="テキスト ボックス 10"/>
          <p:cNvSpPr txBox="1"/>
          <p:nvPr/>
        </p:nvSpPr>
        <p:spPr>
          <a:xfrm>
            <a:off x="4658497" y="3295273"/>
            <a:ext cx="2320599" cy="3170099"/>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kumimoji="1" lang="ja-JP" altLang="en-US" sz="20000" b="1" dirty="0" smtClean="0">
                <a:ln/>
                <a:solidFill>
                  <a:srgbClr val="CA0614"/>
                </a:solidFill>
              </a:rPr>
              <a:t>？</a:t>
            </a:r>
            <a:endParaRPr kumimoji="1" lang="ja-JP" altLang="en-US" sz="20000" b="1" dirty="0">
              <a:ln/>
              <a:solidFill>
                <a:srgbClr val="CA0614"/>
              </a:solidFill>
            </a:endParaRPr>
          </a:p>
        </p:txBody>
      </p:sp>
    </p:spTree>
    <p:extLst>
      <p:ext uri="{BB962C8B-B14F-4D97-AF65-F5344CB8AC3E}">
        <p14:creationId xmlns:p14="http://schemas.microsoft.com/office/powerpoint/2010/main" val="31368575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35</a:t>
            </a:fld>
            <a:endParaRPr kumimoji="1" lang="ja-JP" altLang="en-US" sz="2600" dirty="0"/>
          </a:p>
        </p:txBody>
      </p:sp>
      <p:grpSp>
        <p:nvGrpSpPr>
          <p:cNvPr id="11" name="グループ化 10"/>
          <p:cNvGrpSpPr/>
          <p:nvPr/>
        </p:nvGrpSpPr>
        <p:grpSpPr>
          <a:xfrm>
            <a:off x="19706" y="3711493"/>
            <a:ext cx="1835572" cy="2603429"/>
            <a:chOff x="1612878" y="3735587"/>
            <a:chExt cx="1835572" cy="2603429"/>
          </a:xfrm>
        </p:grpSpPr>
        <p:pic>
          <p:nvPicPr>
            <p:cNvPr id="12" name="コンテンツ プレースホルダー 32"/>
            <p:cNvPicPr>
              <a:picLocks noChangeAspect="1"/>
            </p:cNvPicPr>
            <p:nvPr/>
          </p:nvPicPr>
          <p:blipFill rotWithShape="1">
            <a:blip r:embed="rId2">
              <a:duotone>
                <a:schemeClr val="accent4">
                  <a:shade val="45000"/>
                  <a:satMod val="135000"/>
                </a:schemeClr>
                <a:prstClr val="white"/>
              </a:duotone>
            </a:blip>
            <a:srcRect b="5767"/>
            <a:stretch/>
          </p:blipFill>
          <p:spPr>
            <a:xfrm>
              <a:off x="1612878" y="3889476"/>
              <a:ext cx="1835572" cy="2449540"/>
            </a:xfrm>
            <a:prstGeom prst="rect">
              <a:avLst/>
            </a:prstGeom>
          </p:spPr>
        </p:pic>
        <p:sp>
          <p:nvSpPr>
            <p:cNvPr id="15" name="テキスト ボックス 14"/>
            <p:cNvSpPr txBox="1"/>
            <p:nvPr/>
          </p:nvSpPr>
          <p:spPr>
            <a:xfrm>
              <a:off x="2015066" y="3735587"/>
              <a:ext cx="1192748" cy="307777"/>
            </a:xfrm>
            <a:prstGeom prst="rect">
              <a:avLst/>
            </a:prstGeom>
            <a:noFill/>
          </p:spPr>
          <p:txBody>
            <a:bodyPr wrap="square" rtlCol="0">
              <a:spAutoFit/>
            </a:bodyPr>
            <a:lstStyle/>
            <a:p>
              <a:r>
                <a:rPr kumimoji="1" lang="ja-JP" altLang="en-US" sz="1400" dirty="0" smtClean="0"/>
                <a:t>我慢できる</a:t>
              </a:r>
              <a:endParaRPr kumimoji="1" lang="ja-JP" altLang="en-US" sz="1400" dirty="0"/>
            </a:p>
          </p:txBody>
        </p:sp>
      </p:grpSp>
      <p:sp>
        <p:nvSpPr>
          <p:cNvPr id="3" name="四角形吹き出し 2"/>
          <p:cNvSpPr/>
          <p:nvPr/>
        </p:nvSpPr>
        <p:spPr>
          <a:xfrm>
            <a:off x="2141508" y="2614937"/>
            <a:ext cx="3791935" cy="2022626"/>
          </a:xfrm>
          <a:prstGeom prst="wedgeRectCallout">
            <a:avLst>
              <a:gd name="adj1" fmla="val -67046"/>
              <a:gd name="adj2" fmla="val 34076"/>
            </a:avLst>
          </a:prstGeom>
          <a:ln>
            <a:solidFill>
              <a:srgbClr val="FF0000"/>
            </a:solidFill>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時間待ちストレス不耐性が低い人</a:t>
            </a:r>
            <a:endParaRPr kumimoji="1" lang="en-US" altLang="ja-JP" dirty="0" smtClean="0"/>
          </a:p>
          <a:p>
            <a:pPr algn="ctr"/>
            <a:endParaRPr lang="en-US" altLang="ja-JP" dirty="0"/>
          </a:p>
          <a:p>
            <a:pPr marL="342900" indent="-342900">
              <a:buFont typeface="Wingdings" charset="2"/>
              <a:buChar char="ü"/>
            </a:pPr>
            <a:r>
              <a:rPr kumimoji="1" lang="ja-JP" altLang="en-US" dirty="0" smtClean="0"/>
              <a:t>ストレス我慢できる</a:t>
            </a:r>
            <a:endParaRPr kumimoji="1" lang="en-US" altLang="ja-JP" dirty="0" smtClean="0"/>
          </a:p>
          <a:p>
            <a:pPr marL="342900" indent="-342900">
              <a:buFont typeface="Wingdings" charset="2"/>
              <a:buChar char="ü"/>
            </a:pPr>
            <a:r>
              <a:rPr lang="ja-JP" altLang="en-US" dirty="0" smtClean="0"/>
              <a:t>ストレスを感じにくい</a:t>
            </a:r>
            <a:endParaRPr lang="en-US" altLang="ja-JP" dirty="0" smtClean="0"/>
          </a:p>
          <a:p>
            <a:pPr marL="342900" indent="-342900">
              <a:buFont typeface="Wingdings" charset="2"/>
              <a:buChar char="ü"/>
            </a:pPr>
            <a:r>
              <a:rPr kumimoji="1" lang="ja-JP" altLang="en-US" dirty="0" smtClean="0"/>
              <a:t>抱えるストレスが少ない</a:t>
            </a:r>
            <a:endParaRPr kumimoji="1" lang="ja-JP" altLang="en-US" dirty="0"/>
          </a:p>
        </p:txBody>
      </p:sp>
      <p:grpSp>
        <p:nvGrpSpPr>
          <p:cNvPr id="16" name="グループ化 15"/>
          <p:cNvGrpSpPr/>
          <p:nvPr/>
        </p:nvGrpSpPr>
        <p:grpSpPr>
          <a:xfrm>
            <a:off x="10237894" y="3711493"/>
            <a:ext cx="1835572" cy="2603429"/>
            <a:chOff x="179494" y="3735587"/>
            <a:chExt cx="1835572" cy="2603429"/>
          </a:xfrm>
        </p:grpSpPr>
        <p:pic>
          <p:nvPicPr>
            <p:cNvPr id="17" name="コンテンツ プレースホルダー 32"/>
            <p:cNvPicPr>
              <a:picLocks noChangeAspect="1"/>
            </p:cNvPicPr>
            <p:nvPr/>
          </p:nvPicPr>
          <p:blipFill rotWithShape="1">
            <a:blip r:embed="rId2">
              <a:duotone>
                <a:schemeClr val="accent1">
                  <a:shade val="45000"/>
                  <a:satMod val="135000"/>
                </a:schemeClr>
                <a:prstClr val="white"/>
              </a:duotone>
            </a:blip>
            <a:srcRect b="5767"/>
            <a:stretch/>
          </p:blipFill>
          <p:spPr>
            <a:xfrm>
              <a:off x="179494" y="3889476"/>
              <a:ext cx="1835572" cy="2449540"/>
            </a:xfrm>
            <a:prstGeom prst="rect">
              <a:avLst/>
            </a:prstGeom>
          </p:spPr>
        </p:pic>
        <p:sp>
          <p:nvSpPr>
            <p:cNvPr id="18" name="テキスト ボックス 17"/>
            <p:cNvSpPr txBox="1"/>
            <p:nvPr/>
          </p:nvSpPr>
          <p:spPr>
            <a:xfrm>
              <a:off x="500906" y="3735587"/>
              <a:ext cx="1192748" cy="307777"/>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sp>
        <p:nvSpPr>
          <p:cNvPr id="13" name="四角形吹き出し 12"/>
          <p:cNvSpPr/>
          <p:nvPr/>
        </p:nvSpPr>
        <p:spPr>
          <a:xfrm>
            <a:off x="6030097" y="2614937"/>
            <a:ext cx="3799280" cy="2022625"/>
          </a:xfrm>
          <a:prstGeom prst="wedgeRectCallout">
            <a:avLst>
              <a:gd name="adj1" fmla="val 69621"/>
              <a:gd name="adj2" fmla="val 34901"/>
            </a:avLst>
          </a:prstGeom>
          <a:ln>
            <a:solidFill>
              <a:srgbClr val="FF0000"/>
            </a:solidFill>
          </a:ln>
          <a:effectLst>
            <a:outerShdw blurRad="50800" dist="38100" dir="5400000" algn="t"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r>
              <a:rPr kumimoji="1" lang="ja-JP" altLang="en-US" dirty="0" smtClean="0"/>
              <a:t>時間待ちストレス不耐性が高い人</a:t>
            </a:r>
            <a:endParaRPr kumimoji="1" lang="en-US" altLang="ja-JP" dirty="0" smtClean="0"/>
          </a:p>
          <a:p>
            <a:pPr algn="ctr"/>
            <a:endParaRPr lang="en-US" altLang="ja-JP" dirty="0" smtClean="0"/>
          </a:p>
          <a:p>
            <a:pPr marL="285750" indent="-285750">
              <a:buFont typeface="Wingdings" charset="2"/>
              <a:buChar char="ü"/>
            </a:pPr>
            <a:r>
              <a:rPr lang="ja-JP" altLang="en-US" dirty="0" smtClean="0"/>
              <a:t>ストレス我慢できない</a:t>
            </a:r>
            <a:endParaRPr lang="en-US" altLang="ja-JP" dirty="0" smtClean="0"/>
          </a:p>
          <a:p>
            <a:pPr marL="285750" indent="-285750">
              <a:buFont typeface="Wingdings" charset="2"/>
              <a:buChar char="ü"/>
            </a:pPr>
            <a:r>
              <a:rPr lang="ja-JP" altLang="en-US" dirty="0" smtClean="0"/>
              <a:t>ストレスを感じやすい</a:t>
            </a:r>
            <a:endParaRPr lang="en-US" altLang="ja-JP" dirty="0" smtClean="0"/>
          </a:p>
          <a:p>
            <a:pPr marL="285750" indent="-285750">
              <a:buFont typeface="Wingdings" charset="2"/>
              <a:buChar char="ü"/>
            </a:pPr>
            <a:r>
              <a:rPr lang="ja-JP" altLang="en-US" dirty="0" smtClean="0"/>
              <a:t>抱えるストレスが大きい</a:t>
            </a:r>
            <a:endParaRPr lang="en-US" altLang="ja-JP" dirty="0" smtClean="0"/>
          </a:p>
          <a:p>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en-US" altLang="ja-JP" dirty="0" smtClean="0"/>
          </a:p>
        </p:txBody>
      </p:sp>
      <p:sp>
        <p:nvSpPr>
          <p:cNvPr id="20" name="タイトル 1"/>
          <p:cNvSpPr>
            <a:spLocks noGrp="1"/>
          </p:cNvSpPr>
          <p:nvPr>
            <p:ph type="title"/>
          </p:nvPr>
        </p:nvSpPr>
        <p:spPr>
          <a:xfrm>
            <a:off x="1097280" y="286603"/>
            <a:ext cx="10058400" cy="1450757"/>
          </a:xfrm>
        </p:spPr>
        <p:txBody>
          <a:bodyPr/>
          <a:lstStyle/>
          <a:p>
            <a:r>
              <a:rPr kumimoji="1" lang="ja-JP" altLang="en-US" dirty="0" smtClean="0"/>
              <a:t>仮説１・２　考察</a:t>
            </a:r>
            <a:endParaRPr kumimoji="1" lang="ja-JP" altLang="en-US" dirty="0"/>
          </a:p>
        </p:txBody>
      </p:sp>
    </p:spTree>
    <p:extLst>
      <p:ext uri="{BB962C8B-B14F-4D97-AF65-F5344CB8AC3E}">
        <p14:creationId xmlns:p14="http://schemas.microsoft.com/office/powerpoint/2010/main" val="218181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グループ化 8"/>
          <p:cNvGrpSpPr/>
          <p:nvPr/>
        </p:nvGrpSpPr>
        <p:grpSpPr>
          <a:xfrm>
            <a:off x="18860" y="3734135"/>
            <a:ext cx="1835572" cy="2603429"/>
            <a:chOff x="1612878" y="3735587"/>
            <a:chExt cx="1835572" cy="2603429"/>
          </a:xfrm>
        </p:grpSpPr>
        <p:pic>
          <p:nvPicPr>
            <p:cNvPr id="6" name="コンテンツ プレースホルダー 32"/>
            <p:cNvPicPr>
              <a:picLocks noChangeAspect="1"/>
            </p:cNvPicPr>
            <p:nvPr/>
          </p:nvPicPr>
          <p:blipFill rotWithShape="1">
            <a:blip r:embed="rId2">
              <a:duotone>
                <a:schemeClr val="accent4">
                  <a:shade val="45000"/>
                  <a:satMod val="135000"/>
                </a:schemeClr>
                <a:prstClr val="white"/>
              </a:duotone>
            </a:blip>
            <a:srcRect b="5767"/>
            <a:stretch/>
          </p:blipFill>
          <p:spPr>
            <a:xfrm>
              <a:off x="1612878" y="3889476"/>
              <a:ext cx="1835572" cy="2449540"/>
            </a:xfrm>
            <a:prstGeom prst="rect">
              <a:avLst/>
            </a:prstGeom>
          </p:spPr>
        </p:pic>
        <p:sp>
          <p:nvSpPr>
            <p:cNvPr id="8" name="テキスト ボックス 7"/>
            <p:cNvSpPr txBox="1"/>
            <p:nvPr/>
          </p:nvSpPr>
          <p:spPr>
            <a:xfrm>
              <a:off x="2015066" y="3735587"/>
              <a:ext cx="1192748" cy="307777"/>
            </a:xfrm>
            <a:prstGeom prst="rect">
              <a:avLst/>
            </a:prstGeom>
            <a:noFill/>
          </p:spPr>
          <p:txBody>
            <a:bodyPr wrap="square" rtlCol="0">
              <a:spAutoFit/>
            </a:bodyPr>
            <a:lstStyle/>
            <a:p>
              <a:r>
                <a:rPr kumimoji="1" lang="ja-JP" altLang="en-US" sz="1400" dirty="0" smtClean="0"/>
                <a:t>我慢できる</a:t>
              </a:r>
              <a:endParaRPr kumimoji="1" lang="ja-JP" altLang="en-US" sz="1400" dirty="0"/>
            </a:p>
          </p:txBody>
        </p:sp>
      </p:grpSp>
      <p:sp>
        <p:nvSpPr>
          <p:cNvPr id="14" name="円/楕円 13"/>
          <p:cNvSpPr/>
          <p:nvPr/>
        </p:nvSpPr>
        <p:spPr>
          <a:xfrm>
            <a:off x="936646" y="1125985"/>
            <a:ext cx="5710101" cy="5647742"/>
          </a:xfrm>
          <a:prstGeom prst="ellipse">
            <a:avLst/>
          </a:prstGeom>
          <a:solidFill>
            <a:schemeClr val="accent4">
              <a:lumMod val="20000"/>
              <a:lumOff val="80000"/>
            </a:scheme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仮説１・２　考察</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mtClean="0"/>
              <a:t>36</a:t>
            </a:fld>
            <a:endParaRPr kumimoji="1" lang="ja-JP" altLang="en-US"/>
          </a:p>
        </p:txBody>
      </p:sp>
      <p:grpSp>
        <p:nvGrpSpPr>
          <p:cNvPr id="10" name="グループ化 9"/>
          <p:cNvGrpSpPr/>
          <p:nvPr/>
        </p:nvGrpSpPr>
        <p:grpSpPr>
          <a:xfrm>
            <a:off x="10237894" y="3667828"/>
            <a:ext cx="1835572" cy="2603429"/>
            <a:chOff x="179494" y="3735587"/>
            <a:chExt cx="1835572" cy="2603429"/>
          </a:xfrm>
        </p:grpSpPr>
        <p:pic>
          <p:nvPicPr>
            <p:cNvPr id="5" name="コンテンツ プレースホルダー 32"/>
            <p:cNvPicPr>
              <a:picLocks noChangeAspect="1"/>
            </p:cNvPicPr>
            <p:nvPr/>
          </p:nvPicPr>
          <p:blipFill rotWithShape="1">
            <a:blip r:embed="rId2">
              <a:duotone>
                <a:schemeClr val="accent1">
                  <a:shade val="45000"/>
                  <a:satMod val="135000"/>
                </a:schemeClr>
                <a:prstClr val="white"/>
              </a:duotone>
            </a:blip>
            <a:srcRect b="5767"/>
            <a:stretch/>
          </p:blipFill>
          <p:spPr>
            <a:xfrm>
              <a:off x="179494" y="3889476"/>
              <a:ext cx="1835572" cy="2449540"/>
            </a:xfrm>
            <a:prstGeom prst="rect">
              <a:avLst/>
            </a:prstGeom>
          </p:spPr>
        </p:pic>
        <p:sp>
          <p:nvSpPr>
            <p:cNvPr id="7" name="テキスト ボックス 6"/>
            <p:cNvSpPr txBox="1"/>
            <p:nvPr/>
          </p:nvSpPr>
          <p:spPr>
            <a:xfrm>
              <a:off x="500906" y="3735587"/>
              <a:ext cx="1192748" cy="307777"/>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sp>
        <p:nvSpPr>
          <p:cNvPr id="12" name="円/楕円 11"/>
          <p:cNvSpPr/>
          <p:nvPr/>
        </p:nvSpPr>
        <p:spPr>
          <a:xfrm>
            <a:off x="5451322" y="1156533"/>
            <a:ext cx="5835110" cy="5647038"/>
          </a:xfrm>
          <a:prstGeom prst="ellipse">
            <a:avLst/>
          </a:prstGeom>
          <a:solidFill>
            <a:schemeClr val="accent1">
              <a:lumMod val="20000"/>
              <a:lumOff val="80000"/>
            </a:scheme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1379450" y="1965921"/>
            <a:ext cx="4336172" cy="830997"/>
          </a:xfrm>
          <a:prstGeom prst="rect">
            <a:avLst/>
          </a:prstGeom>
          <a:noFill/>
        </p:spPr>
        <p:txBody>
          <a:bodyPr wrap="square" rtlCol="0">
            <a:spAutoFit/>
          </a:bodyPr>
          <a:lstStyle/>
          <a:p>
            <a:pPr algn="ctr"/>
            <a:r>
              <a:rPr kumimoji="1" lang="ja-JP" altLang="en-US" sz="2400" dirty="0" smtClean="0"/>
              <a:t>列に並ぶ前の想定ストレス</a:t>
            </a:r>
            <a:endParaRPr kumimoji="1" lang="en-US" altLang="ja-JP" sz="2400" dirty="0" smtClean="0"/>
          </a:p>
          <a:p>
            <a:pPr algn="ctr"/>
            <a:r>
              <a:rPr kumimoji="1" lang="ja-JP" altLang="en-US" sz="2400" dirty="0" smtClean="0"/>
              <a:t>＝実際に感じるストレ</a:t>
            </a:r>
            <a:r>
              <a:rPr lang="ja-JP" altLang="en-US" sz="2400" dirty="0"/>
              <a:t>ス</a:t>
            </a:r>
            <a:endParaRPr kumimoji="1" lang="ja-JP" altLang="en-US" sz="2400" dirty="0"/>
          </a:p>
        </p:txBody>
      </p:sp>
      <p:sp>
        <p:nvSpPr>
          <p:cNvPr id="15" name="下矢印 14"/>
          <p:cNvSpPr/>
          <p:nvPr/>
        </p:nvSpPr>
        <p:spPr>
          <a:xfrm>
            <a:off x="3189091" y="2912644"/>
            <a:ext cx="657082" cy="564056"/>
          </a:xfrm>
          <a:prstGeom prst="downArrow">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962707" y="3518023"/>
            <a:ext cx="5169658" cy="830997"/>
          </a:xfrm>
          <a:prstGeom prst="rect">
            <a:avLst/>
          </a:prstGeom>
          <a:noFill/>
        </p:spPr>
        <p:txBody>
          <a:bodyPr wrap="square" rtlCol="0">
            <a:spAutoFit/>
          </a:bodyPr>
          <a:lstStyle/>
          <a:p>
            <a:pPr algn="ctr"/>
            <a:r>
              <a:rPr lang="ja-JP" altLang="en-US" sz="2400" dirty="0" smtClean="0"/>
              <a:t>ストレスを適切に想定できるため、</a:t>
            </a:r>
            <a:endParaRPr lang="en-US" altLang="ja-JP" sz="2400" dirty="0" smtClean="0"/>
          </a:p>
          <a:p>
            <a:pPr algn="ctr"/>
            <a:r>
              <a:rPr lang="ja-JP" altLang="en-US" sz="2400" dirty="0" smtClean="0"/>
              <a:t>安易に並びに行かない</a:t>
            </a:r>
            <a:endParaRPr kumimoji="1" lang="en-US" altLang="ja-JP" sz="2400" dirty="0" smtClean="0"/>
          </a:p>
        </p:txBody>
      </p:sp>
      <p:sp>
        <p:nvSpPr>
          <p:cNvPr id="17" name="テキスト ボックス 16"/>
          <p:cNvSpPr txBox="1"/>
          <p:nvPr/>
        </p:nvSpPr>
        <p:spPr>
          <a:xfrm>
            <a:off x="6323839" y="1965921"/>
            <a:ext cx="4252218" cy="830997"/>
          </a:xfrm>
          <a:prstGeom prst="rect">
            <a:avLst/>
          </a:prstGeom>
          <a:noFill/>
        </p:spPr>
        <p:txBody>
          <a:bodyPr wrap="square" rtlCol="0">
            <a:spAutoFit/>
          </a:bodyPr>
          <a:lstStyle/>
          <a:p>
            <a:pPr algn="ctr"/>
            <a:r>
              <a:rPr kumimoji="1" lang="ja-JP" altLang="en-US" sz="2400" dirty="0" smtClean="0"/>
              <a:t>列に並ぶ前の想定ストレス</a:t>
            </a:r>
            <a:endParaRPr kumimoji="1" lang="en-US" altLang="ja-JP" sz="2400" dirty="0" smtClean="0"/>
          </a:p>
          <a:p>
            <a:pPr algn="ctr"/>
            <a:r>
              <a:rPr lang="ja-JP" altLang="en-US" sz="2400" dirty="0" smtClean="0"/>
              <a:t>＜ </a:t>
            </a:r>
            <a:r>
              <a:rPr kumimoji="1" lang="ja-JP" altLang="en-US" sz="2400" dirty="0" smtClean="0"/>
              <a:t>実際に感じるストレ</a:t>
            </a:r>
            <a:r>
              <a:rPr lang="ja-JP" altLang="en-US" sz="2400" dirty="0"/>
              <a:t>ス</a:t>
            </a:r>
            <a:endParaRPr kumimoji="1" lang="ja-JP" altLang="en-US" sz="2400" dirty="0"/>
          </a:p>
        </p:txBody>
      </p:sp>
      <p:sp>
        <p:nvSpPr>
          <p:cNvPr id="18" name="下矢印 17"/>
          <p:cNvSpPr/>
          <p:nvPr/>
        </p:nvSpPr>
        <p:spPr>
          <a:xfrm>
            <a:off x="8156994" y="2840985"/>
            <a:ext cx="657082" cy="564056"/>
          </a:xfrm>
          <a:prstGeom prst="down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5865119" y="3435377"/>
            <a:ext cx="5169658" cy="830997"/>
          </a:xfrm>
          <a:prstGeom prst="rect">
            <a:avLst/>
          </a:prstGeom>
          <a:noFill/>
        </p:spPr>
        <p:txBody>
          <a:bodyPr wrap="square" rtlCol="0">
            <a:spAutoFit/>
          </a:bodyPr>
          <a:lstStyle/>
          <a:p>
            <a:pPr algn="ctr"/>
            <a:r>
              <a:rPr lang="ja-JP" altLang="en-US" sz="2400" dirty="0" smtClean="0"/>
              <a:t>ストレスを実際よりも</a:t>
            </a:r>
            <a:r>
              <a:rPr lang="ja-JP" altLang="en-US" sz="2400" dirty="0" smtClean="0">
                <a:solidFill>
                  <a:srgbClr val="FF0000"/>
                </a:solidFill>
              </a:rPr>
              <a:t>小さく</a:t>
            </a:r>
            <a:r>
              <a:rPr lang="ja-JP" altLang="en-US" sz="2400" dirty="0" smtClean="0"/>
              <a:t>想定</a:t>
            </a:r>
            <a:endParaRPr lang="en-US" altLang="ja-JP" sz="2400" dirty="0" smtClean="0"/>
          </a:p>
          <a:p>
            <a:pPr algn="ctr"/>
            <a:r>
              <a:rPr lang="ja-JP" altLang="en-US" sz="2400" dirty="0" smtClean="0"/>
              <a:t>するので、安易に並んでしま</a:t>
            </a:r>
            <a:r>
              <a:rPr lang="ja-JP" altLang="en-US" sz="2400" dirty="0"/>
              <a:t>う</a:t>
            </a:r>
            <a:endParaRPr kumimoji="1" lang="en-US" altLang="ja-JP" sz="2400" dirty="0" smtClean="0"/>
          </a:p>
        </p:txBody>
      </p:sp>
      <p:sp>
        <p:nvSpPr>
          <p:cNvPr id="20" name="下矢印 19"/>
          <p:cNvSpPr/>
          <p:nvPr/>
        </p:nvSpPr>
        <p:spPr>
          <a:xfrm>
            <a:off x="8156994" y="4364476"/>
            <a:ext cx="657082" cy="564056"/>
          </a:xfrm>
          <a:prstGeom prst="downArrow">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5900706" y="4983109"/>
            <a:ext cx="5169658" cy="830997"/>
          </a:xfrm>
          <a:prstGeom prst="rect">
            <a:avLst/>
          </a:prstGeom>
          <a:noFill/>
        </p:spPr>
        <p:txBody>
          <a:bodyPr wrap="square" rtlCol="0">
            <a:spAutoFit/>
          </a:bodyPr>
          <a:lstStyle/>
          <a:p>
            <a:pPr algn="ctr"/>
            <a:r>
              <a:rPr kumimoji="1" lang="ja-JP" altLang="en-US" sz="2400" dirty="0" smtClean="0"/>
              <a:t>実際のストレスに耐えられず、</a:t>
            </a:r>
            <a:endParaRPr kumimoji="1" lang="en-US" altLang="ja-JP" sz="2400" dirty="0" smtClean="0"/>
          </a:p>
          <a:p>
            <a:pPr algn="ctr"/>
            <a:r>
              <a:rPr kumimoji="1" lang="ja-JP" altLang="en-US" sz="2400" dirty="0" smtClean="0"/>
              <a:t>イライラしたり離脱したりしてしまう</a:t>
            </a:r>
            <a:endParaRPr kumimoji="1" lang="en-US" altLang="ja-JP" sz="2400" dirty="0" smtClean="0"/>
          </a:p>
        </p:txBody>
      </p:sp>
      <p:sp>
        <p:nvSpPr>
          <p:cNvPr id="22" name="下矢印 21"/>
          <p:cNvSpPr/>
          <p:nvPr/>
        </p:nvSpPr>
        <p:spPr>
          <a:xfrm>
            <a:off x="3218995" y="4366703"/>
            <a:ext cx="657082" cy="564056"/>
          </a:xfrm>
          <a:prstGeom prst="downArrow">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962707" y="4993941"/>
            <a:ext cx="5169658" cy="830997"/>
          </a:xfrm>
          <a:prstGeom prst="rect">
            <a:avLst/>
          </a:prstGeom>
          <a:noFill/>
        </p:spPr>
        <p:txBody>
          <a:bodyPr wrap="square" rtlCol="0">
            <a:spAutoFit/>
          </a:bodyPr>
          <a:lstStyle/>
          <a:p>
            <a:pPr algn="ctr"/>
            <a:r>
              <a:rPr lang="ja-JP" altLang="en-US" sz="2400" dirty="0" smtClean="0"/>
              <a:t>一度並んでしまえば、問題なく</a:t>
            </a:r>
            <a:endParaRPr lang="en-US" altLang="ja-JP" sz="2400" dirty="0" smtClean="0"/>
          </a:p>
          <a:p>
            <a:pPr algn="ctr"/>
            <a:r>
              <a:rPr lang="ja-JP" altLang="en-US" sz="2400" dirty="0" smtClean="0"/>
              <a:t>最後まで並ぶことができる</a:t>
            </a:r>
            <a:endParaRPr lang="en-US" altLang="ja-JP" sz="2400" dirty="0" smtClean="0"/>
          </a:p>
        </p:txBody>
      </p:sp>
    </p:spTree>
    <p:extLst>
      <p:ext uri="{BB962C8B-B14F-4D97-AF65-F5344CB8AC3E}">
        <p14:creationId xmlns:p14="http://schemas.microsoft.com/office/powerpoint/2010/main" val="31554215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3" name="直線コネクタ 72"/>
          <p:cNvCxnSpPr/>
          <p:nvPr/>
        </p:nvCxnSpPr>
        <p:spPr>
          <a:xfrm>
            <a:off x="1275198" y="1272803"/>
            <a:ext cx="10296105"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1138305" y="1667753"/>
            <a:ext cx="10115203" cy="1471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8" name="グループ化 57"/>
          <p:cNvGrpSpPr/>
          <p:nvPr/>
        </p:nvGrpSpPr>
        <p:grpSpPr>
          <a:xfrm>
            <a:off x="5016650" y="1743390"/>
            <a:ext cx="1720079" cy="1499230"/>
            <a:chOff x="-446975" y="2831630"/>
            <a:chExt cx="1835572" cy="2825849"/>
          </a:xfrm>
        </p:grpSpPr>
        <p:pic>
          <p:nvPicPr>
            <p:cNvPr id="59" name="コンテンツ プレースホルダー 32"/>
            <p:cNvPicPr>
              <a:picLocks noChangeAspect="1"/>
            </p:cNvPicPr>
            <p:nvPr/>
          </p:nvPicPr>
          <p:blipFill rotWithShape="1">
            <a:blip r:embed="rId2">
              <a:duotone>
                <a:schemeClr val="accent1">
                  <a:shade val="45000"/>
                  <a:satMod val="135000"/>
                </a:schemeClr>
                <a:prstClr val="white"/>
              </a:duotone>
            </a:blip>
            <a:srcRect b="5767"/>
            <a:stretch/>
          </p:blipFill>
          <p:spPr>
            <a:xfrm>
              <a:off x="-446975" y="3207940"/>
              <a:ext cx="1835572" cy="2449539"/>
            </a:xfrm>
            <a:prstGeom prst="rect">
              <a:avLst/>
            </a:prstGeom>
          </p:spPr>
        </p:pic>
        <p:sp>
          <p:nvSpPr>
            <p:cNvPr id="60" name="テキスト ボックス 59"/>
            <p:cNvSpPr txBox="1"/>
            <p:nvPr/>
          </p:nvSpPr>
          <p:spPr>
            <a:xfrm>
              <a:off x="-182146" y="2831630"/>
              <a:ext cx="1429215" cy="580119"/>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grpSp>
        <p:nvGrpSpPr>
          <p:cNvPr id="51" name="グループ化 50"/>
          <p:cNvGrpSpPr/>
          <p:nvPr/>
        </p:nvGrpSpPr>
        <p:grpSpPr>
          <a:xfrm>
            <a:off x="548061" y="1750064"/>
            <a:ext cx="1720079" cy="1499230"/>
            <a:chOff x="-446975" y="2831630"/>
            <a:chExt cx="1835572" cy="2825849"/>
          </a:xfrm>
        </p:grpSpPr>
        <p:pic>
          <p:nvPicPr>
            <p:cNvPr id="56" name="コンテンツ プレースホルダー 32"/>
            <p:cNvPicPr>
              <a:picLocks noChangeAspect="1"/>
            </p:cNvPicPr>
            <p:nvPr/>
          </p:nvPicPr>
          <p:blipFill rotWithShape="1">
            <a:blip r:embed="rId2">
              <a:duotone>
                <a:schemeClr val="accent1">
                  <a:shade val="45000"/>
                  <a:satMod val="135000"/>
                </a:schemeClr>
                <a:prstClr val="white"/>
              </a:duotone>
            </a:blip>
            <a:srcRect b="5767"/>
            <a:stretch/>
          </p:blipFill>
          <p:spPr>
            <a:xfrm>
              <a:off x="-446975" y="3207940"/>
              <a:ext cx="1835572" cy="2449539"/>
            </a:xfrm>
            <a:prstGeom prst="rect">
              <a:avLst/>
            </a:prstGeom>
          </p:spPr>
        </p:pic>
        <p:sp>
          <p:nvSpPr>
            <p:cNvPr id="57" name="テキスト ボックス 56"/>
            <p:cNvSpPr txBox="1"/>
            <p:nvPr/>
          </p:nvSpPr>
          <p:spPr>
            <a:xfrm>
              <a:off x="-182146" y="2831630"/>
              <a:ext cx="1429215" cy="580119"/>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sp>
        <p:nvSpPr>
          <p:cNvPr id="4" name="スライド番号プレースホルダー 3"/>
          <p:cNvSpPr>
            <a:spLocks noGrp="1"/>
          </p:cNvSpPr>
          <p:nvPr>
            <p:ph type="sldNum" sz="quarter" idx="12"/>
          </p:nvPr>
        </p:nvSpPr>
        <p:spPr>
          <a:xfrm>
            <a:off x="9900458" y="6492875"/>
            <a:ext cx="1312025" cy="365125"/>
          </a:xfrm>
        </p:spPr>
        <p:txBody>
          <a:bodyPr/>
          <a:lstStyle/>
          <a:p>
            <a:fld id="{6BC92BFA-A7E0-7A40-85C6-4D7999F411B4}" type="slidenum">
              <a:rPr kumimoji="1" lang="ja-JP" altLang="en-US" sz="2600" smtClean="0"/>
              <a:t>37</a:t>
            </a:fld>
            <a:endParaRPr kumimoji="1" lang="ja-JP" altLang="en-US" sz="2600" dirty="0"/>
          </a:p>
        </p:txBody>
      </p:sp>
      <p:grpSp>
        <p:nvGrpSpPr>
          <p:cNvPr id="6" name="図形グループ 5"/>
          <p:cNvGrpSpPr/>
          <p:nvPr/>
        </p:nvGrpSpPr>
        <p:grpSpPr>
          <a:xfrm>
            <a:off x="277150" y="1479398"/>
            <a:ext cx="2126706" cy="339553"/>
            <a:chOff x="446857" y="3179961"/>
            <a:chExt cx="2223654" cy="575759"/>
          </a:xfrm>
        </p:grpSpPr>
        <p:pic>
          <p:nvPicPr>
            <p:cNvPr id="21" name="図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857" y="3198247"/>
              <a:ext cx="561140" cy="557473"/>
            </a:xfrm>
            <a:prstGeom prst="rect">
              <a:avLst/>
            </a:prstGeom>
          </p:spPr>
        </p:pic>
        <p:pic>
          <p:nvPicPr>
            <p:cNvPr id="22" name="図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7544" y="3198247"/>
              <a:ext cx="561140" cy="557473"/>
            </a:xfrm>
            <a:prstGeom prst="rect">
              <a:avLst/>
            </a:prstGeom>
          </p:spPr>
        </p:pic>
        <p:pic>
          <p:nvPicPr>
            <p:cNvPr id="23" name="図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8231" y="3179961"/>
              <a:ext cx="561140" cy="557473"/>
            </a:xfrm>
            <a:prstGeom prst="rect">
              <a:avLst/>
            </a:prstGeom>
          </p:spPr>
        </p:pic>
        <p:pic>
          <p:nvPicPr>
            <p:cNvPr id="24" name="図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9371" y="3179961"/>
              <a:ext cx="561140" cy="557473"/>
            </a:xfrm>
            <a:prstGeom prst="rect">
              <a:avLst/>
            </a:prstGeom>
          </p:spPr>
        </p:pic>
      </p:grpSp>
      <p:grpSp>
        <p:nvGrpSpPr>
          <p:cNvPr id="48" name="図形グループ 47"/>
          <p:cNvGrpSpPr/>
          <p:nvPr/>
        </p:nvGrpSpPr>
        <p:grpSpPr>
          <a:xfrm>
            <a:off x="4763135" y="1462130"/>
            <a:ext cx="2023616" cy="2153744"/>
            <a:chOff x="4512029" y="1254944"/>
            <a:chExt cx="2023616" cy="2153744"/>
          </a:xfrm>
        </p:grpSpPr>
        <p:sp>
          <p:nvSpPr>
            <p:cNvPr id="8" name="正方形/長方形 7"/>
            <p:cNvSpPr/>
            <p:nvPr/>
          </p:nvSpPr>
          <p:spPr>
            <a:xfrm>
              <a:off x="4929195" y="3072728"/>
              <a:ext cx="1392775" cy="33596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t>満足</a:t>
              </a:r>
              <a:endParaRPr kumimoji="1" lang="ja-JP" altLang="en-US" sz="3200" dirty="0"/>
            </a:p>
          </p:txBody>
        </p:sp>
        <p:grpSp>
          <p:nvGrpSpPr>
            <p:cNvPr id="9" name="図形グループ 8"/>
            <p:cNvGrpSpPr/>
            <p:nvPr/>
          </p:nvGrpSpPr>
          <p:grpSpPr>
            <a:xfrm>
              <a:off x="4512029" y="1254944"/>
              <a:ext cx="2023616" cy="342230"/>
              <a:chOff x="3070891" y="3162901"/>
              <a:chExt cx="2115865" cy="580298"/>
            </a:xfrm>
          </p:grpSpPr>
          <p:pic>
            <p:nvPicPr>
              <p:cNvPr id="15" name="図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0891" y="3162901"/>
                <a:ext cx="561140" cy="557473"/>
              </a:xfrm>
              <a:prstGeom prst="rect">
                <a:avLst/>
              </a:prstGeom>
            </p:spPr>
          </p:pic>
          <p:pic>
            <p:nvPicPr>
              <p:cNvPr id="16" name="図 15"/>
              <p:cNvPicPr>
                <a:picLocks noChangeAspect="1"/>
              </p:cNvPicPr>
              <p:nvPr/>
            </p:nvPicPr>
            <p:blipFill>
              <a:blip r:embed="rId4">
                <a:alphaModFix/>
                <a:extLst>
                  <a:ext uri="{BEBA8EAE-BF5A-486C-A8C5-ECC9F3942E4B}">
                    <a14:imgProps xmlns:a14="http://schemas.microsoft.com/office/drawing/2010/main">
                      <a14:imgLayer r:embed="rId5">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581233" y="3185726"/>
                <a:ext cx="561140" cy="557473"/>
              </a:xfrm>
              <a:prstGeom prst="rect">
                <a:avLst/>
              </a:prstGeom>
            </p:spPr>
          </p:pic>
          <p:pic>
            <p:nvPicPr>
              <p:cNvPr id="17" name="図 16"/>
              <p:cNvPicPr>
                <a:picLocks noChangeAspect="1"/>
              </p:cNvPicPr>
              <p:nvPr/>
            </p:nvPicPr>
            <p:blipFill>
              <a:blip r:embed="rId4">
                <a:alphaModFix/>
                <a:extLst>
                  <a:ext uri="{BEBA8EAE-BF5A-486C-A8C5-ECC9F3942E4B}">
                    <a14:imgProps xmlns:a14="http://schemas.microsoft.com/office/drawing/2010/main">
                      <a14:imgLayer r:embed="rId5">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116184" y="3179961"/>
                <a:ext cx="561140" cy="557473"/>
              </a:xfrm>
              <a:prstGeom prst="rect">
                <a:avLst/>
              </a:prstGeom>
            </p:spPr>
          </p:pic>
          <p:pic>
            <p:nvPicPr>
              <p:cNvPr id="18" name="図 17"/>
              <p:cNvPicPr>
                <a:picLocks noChangeAspect="1"/>
              </p:cNvPicPr>
              <p:nvPr/>
            </p:nvPicPr>
            <p:blipFill>
              <a:blip r:embed="rId4">
                <a:alphaModFix/>
                <a:extLst>
                  <a:ext uri="{BEBA8EAE-BF5A-486C-A8C5-ECC9F3942E4B}">
                    <a14:imgProps xmlns:a14="http://schemas.microsoft.com/office/drawing/2010/main">
                      <a14:imgLayer r:embed="rId6">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4625616" y="3185725"/>
                <a:ext cx="561140" cy="557473"/>
              </a:xfrm>
              <a:prstGeom prst="rect">
                <a:avLst/>
              </a:prstGeom>
            </p:spPr>
          </p:pic>
        </p:grpSp>
      </p:grpSp>
      <p:grpSp>
        <p:nvGrpSpPr>
          <p:cNvPr id="49" name="図形グループ 48"/>
          <p:cNvGrpSpPr/>
          <p:nvPr/>
        </p:nvGrpSpPr>
        <p:grpSpPr>
          <a:xfrm>
            <a:off x="4816141" y="3874521"/>
            <a:ext cx="2030740" cy="2443268"/>
            <a:chOff x="4412778" y="3541088"/>
            <a:chExt cx="2030740" cy="2443268"/>
          </a:xfrm>
        </p:grpSpPr>
        <p:sp>
          <p:nvSpPr>
            <p:cNvPr id="29" name="正方形/長方形 28"/>
            <p:cNvSpPr/>
            <p:nvPr/>
          </p:nvSpPr>
          <p:spPr>
            <a:xfrm>
              <a:off x="4761730" y="5609153"/>
              <a:ext cx="1414509" cy="375203"/>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t>満足</a:t>
              </a:r>
              <a:endParaRPr kumimoji="1" lang="ja-JP" altLang="en-US" sz="3200" dirty="0"/>
            </a:p>
          </p:txBody>
        </p:sp>
        <p:grpSp>
          <p:nvGrpSpPr>
            <p:cNvPr id="32" name="図形グループ 31"/>
            <p:cNvGrpSpPr/>
            <p:nvPr/>
          </p:nvGrpSpPr>
          <p:grpSpPr>
            <a:xfrm>
              <a:off x="4412778" y="3541088"/>
              <a:ext cx="2030740" cy="409912"/>
              <a:chOff x="9280546" y="3150357"/>
              <a:chExt cx="2090689" cy="578748"/>
            </a:xfrm>
          </p:grpSpPr>
          <p:pic>
            <p:nvPicPr>
              <p:cNvPr id="36" name="図 35"/>
              <p:cNvPicPr>
                <a:picLocks noChangeAspect="1"/>
              </p:cNvPicPr>
              <p:nvPr/>
            </p:nvPicPr>
            <p:blipFill>
              <a:blip r:embed="rId4">
                <a:alphaModFix/>
                <a:extLst>
                  <a:ext uri="{BEBA8EAE-BF5A-486C-A8C5-ECC9F3942E4B}">
                    <a14:imgProps xmlns:a14="http://schemas.microsoft.com/office/drawing/2010/main">
                      <a14:imgLayer r:embed="rId7">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0810095" y="3170091"/>
                <a:ext cx="561140" cy="557473"/>
              </a:xfrm>
              <a:prstGeom prst="rect">
                <a:avLst/>
              </a:prstGeom>
            </p:spPr>
          </p:pic>
          <p:pic>
            <p:nvPicPr>
              <p:cNvPr id="37" name="図 36"/>
              <p:cNvPicPr>
                <a:picLocks noChangeAspect="1"/>
              </p:cNvPicPr>
              <p:nvPr/>
            </p:nvPicPr>
            <p:blipFill>
              <a:blip r:embed="rId4">
                <a:alphaModFix/>
                <a:extLst>
                  <a:ext uri="{BEBA8EAE-BF5A-486C-A8C5-ECC9F3942E4B}">
                    <a14:imgProps xmlns:a14="http://schemas.microsoft.com/office/drawing/2010/main">
                      <a14:imgLayer r:embed="rId5">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0331499" y="3168550"/>
                <a:ext cx="561140" cy="557473"/>
              </a:xfrm>
              <a:prstGeom prst="rect">
                <a:avLst/>
              </a:prstGeom>
            </p:spPr>
          </p:pic>
          <p:pic>
            <p:nvPicPr>
              <p:cNvPr id="38" name="図 37"/>
              <p:cNvPicPr>
                <a:picLocks noChangeAspect="1"/>
              </p:cNvPicPr>
              <p:nvPr/>
            </p:nvPicPr>
            <p:blipFill>
              <a:blip r:embed="rId4">
                <a:alphaModFix/>
                <a:extLst>
                  <a:ext uri="{BEBA8EAE-BF5A-486C-A8C5-ECC9F3942E4B}">
                    <a14:imgProps xmlns:a14="http://schemas.microsoft.com/office/drawing/2010/main">
                      <a14:imgLayer r:embed="rId8">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9811369" y="3171632"/>
                <a:ext cx="561140" cy="557473"/>
              </a:xfrm>
              <a:prstGeom prst="rect">
                <a:avLst/>
              </a:prstGeom>
            </p:spPr>
          </p:pic>
          <p:pic>
            <p:nvPicPr>
              <p:cNvPr id="39" name="図 38"/>
              <p:cNvPicPr>
                <a:picLocks noChangeAspect="1"/>
              </p:cNvPicPr>
              <p:nvPr/>
            </p:nvPicPr>
            <p:blipFill>
              <a:blip r:embed="rId4">
                <a:alphaModFix/>
                <a:extLst>
                  <a:ext uri="{BEBA8EAE-BF5A-486C-A8C5-ECC9F3942E4B}">
                    <a14:imgProps xmlns:a14="http://schemas.microsoft.com/office/drawing/2010/main">
                      <a14:imgLayer r:embed="rId8">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9280546" y="3150357"/>
                <a:ext cx="561140" cy="557473"/>
              </a:xfrm>
              <a:prstGeom prst="rect">
                <a:avLst/>
              </a:prstGeom>
            </p:spPr>
          </p:pic>
        </p:grpSp>
      </p:grpSp>
      <p:grpSp>
        <p:nvGrpSpPr>
          <p:cNvPr id="52" name="図形グループ 51"/>
          <p:cNvGrpSpPr/>
          <p:nvPr/>
        </p:nvGrpSpPr>
        <p:grpSpPr>
          <a:xfrm>
            <a:off x="262786" y="3874521"/>
            <a:ext cx="2082977" cy="2486965"/>
            <a:chOff x="1317645" y="3673613"/>
            <a:chExt cx="2082977" cy="2486965"/>
          </a:xfrm>
        </p:grpSpPr>
        <p:pic>
          <p:nvPicPr>
            <p:cNvPr id="27" name="図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645" y="3700633"/>
              <a:ext cx="545050" cy="394844"/>
            </a:xfrm>
            <a:prstGeom prst="rect">
              <a:avLst/>
            </a:prstGeom>
          </p:spPr>
        </p:pic>
        <p:pic>
          <p:nvPicPr>
            <p:cNvPr id="33" name="図 32"/>
            <p:cNvPicPr>
              <a:picLocks noChangeAspect="1"/>
            </p:cNvPicPr>
            <p:nvPr/>
          </p:nvPicPr>
          <p:blipFill>
            <a:blip r:embed="rId4">
              <a:alphaModFix/>
              <a:extLst>
                <a:ext uri="{BEBA8EAE-BF5A-486C-A8C5-ECC9F3942E4B}">
                  <a14:imgProps xmlns:a14="http://schemas.microsoft.com/office/drawing/2010/main">
                    <a14:imgLayer r:embed="rId8">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855572" y="3673613"/>
              <a:ext cx="545050" cy="394844"/>
            </a:xfrm>
            <a:prstGeom prst="rect">
              <a:avLst/>
            </a:prstGeom>
          </p:spPr>
        </p:pic>
        <p:pic>
          <p:nvPicPr>
            <p:cNvPr id="34" name="図 33"/>
            <p:cNvPicPr>
              <a:picLocks noChangeAspect="1"/>
            </p:cNvPicPr>
            <p:nvPr/>
          </p:nvPicPr>
          <p:blipFill>
            <a:blip r:embed="rId4">
              <a:alphaModFix/>
              <a:extLst>
                <a:ext uri="{BEBA8EAE-BF5A-486C-A8C5-ECC9F3942E4B}">
                  <a14:imgProps xmlns:a14="http://schemas.microsoft.com/office/drawing/2010/main">
                    <a14:imgLayer r:embed="rId8">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330057" y="3673613"/>
              <a:ext cx="545050" cy="394844"/>
            </a:xfrm>
            <a:prstGeom prst="rect">
              <a:avLst/>
            </a:prstGeom>
          </p:spPr>
        </p:pic>
        <p:pic>
          <p:nvPicPr>
            <p:cNvPr id="35" name="図 34"/>
            <p:cNvPicPr>
              <a:picLocks noChangeAspect="1"/>
            </p:cNvPicPr>
            <p:nvPr/>
          </p:nvPicPr>
          <p:blipFill>
            <a:blip r:embed="rId4">
              <a:alphaModFix/>
              <a:extLst>
                <a:ext uri="{BEBA8EAE-BF5A-486C-A8C5-ECC9F3942E4B}">
                  <a14:imgProps xmlns:a14="http://schemas.microsoft.com/office/drawing/2010/main">
                    <a14:imgLayer r:embed="rId8">
                      <a14:imgEffect>
                        <a14:artisticPhotocopy/>
                      </a14:imgEffect>
                      <a14:imgEffect>
                        <a14:colorTemperature colorTemp="72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836029" y="3689847"/>
              <a:ext cx="545050" cy="394844"/>
            </a:xfrm>
            <a:prstGeom prst="rect">
              <a:avLst/>
            </a:prstGeom>
          </p:spPr>
        </p:pic>
        <p:sp>
          <p:nvSpPr>
            <p:cNvPr id="30" name="正方形/長方形 29"/>
            <p:cNvSpPr/>
            <p:nvPr/>
          </p:nvSpPr>
          <p:spPr>
            <a:xfrm rot="10800000" flipV="1">
              <a:off x="1552863" y="5711263"/>
              <a:ext cx="1723183" cy="449315"/>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solidFill>
                    <a:schemeClr val="tx1"/>
                  </a:solidFill>
                </a:rPr>
                <a:t>非満足</a:t>
              </a:r>
              <a:endParaRPr kumimoji="1" lang="ja-JP" altLang="en-US" sz="3200" dirty="0">
                <a:solidFill>
                  <a:schemeClr val="tx1"/>
                </a:solidFill>
              </a:endParaRPr>
            </a:p>
          </p:txBody>
        </p:sp>
      </p:grpSp>
      <p:sp>
        <p:nvSpPr>
          <p:cNvPr id="12" name="正方形/長方形 11"/>
          <p:cNvSpPr/>
          <p:nvPr/>
        </p:nvSpPr>
        <p:spPr>
          <a:xfrm>
            <a:off x="506108" y="3297590"/>
            <a:ext cx="1817090" cy="39945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200" dirty="0" smtClean="0">
                <a:solidFill>
                  <a:srgbClr val="FF0000"/>
                </a:solidFill>
              </a:rPr>
              <a:t>不満足</a:t>
            </a:r>
            <a:endParaRPr kumimoji="1" lang="ja-JP" altLang="en-US" sz="3200" dirty="0">
              <a:solidFill>
                <a:srgbClr val="FF0000"/>
              </a:solidFill>
            </a:endParaRPr>
          </a:p>
        </p:txBody>
      </p:sp>
      <p:sp>
        <p:nvSpPr>
          <p:cNvPr id="63" name="右矢印 62"/>
          <p:cNvSpPr/>
          <p:nvPr/>
        </p:nvSpPr>
        <p:spPr>
          <a:xfrm>
            <a:off x="2879199" y="2508907"/>
            <a:ext cx="1512978" cy="2499635"/>
          </a:xfrm>
          <a:prstGeom prst="rightArrow">
            <a:avLst>
              <a:gd name="adj1" fmla="val 53367"/>
              <a:gd name="adj2" fmla="val 58168"/>
            </a:avLst>
          </a:prstGeom>
          <a:solidFill>
            <a:srgbClr val="FFC000"/>
          </a:solidFill>
          <a:ln w="28575">
            <a:solidFill>
              <a:schemeClr val="tx1">
                <a:lumMod val="95000"/>
                <a:lumOff val="5000"/>
              </a:schemeClr>
            </a:solid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四角形吹き出し 63"/>
          <p:cNvSpPr/>
          <p:nvPr/>
        </p:nvSpPr>
        <p:spPr>
          <a:xfrm>
            <a:off x="7570967" y="3863326"/>
            <a:ext cx="4171447" cy="2048845"/>
          </a:xfrm>
          <a:prstGeom prst="wedgeRectCallout">
            <a:avLst>
              <a:gd name="adj1" fmla="val 20856"/>
              <a:gd name="adj2" fmla="val -73953"/>
            </a:avLst>
          </a:prstGeom>
          <a:solidFill>
            <a:srgbClr val="F9F9F9"/>
          </a:solidFill>
          <a:ln w="38100">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p:nvSpPr>
        <p:spPr>
          <a:xfrm>
            <a:off x="7816979" y="4084828"/>
            <a:ext cx="3875685" cy="2062103"/>
          </a:xfrm>
          <a:prstGeom prst="rect">
            <a:avLst/>
          </a:prstGeom>
          <a:noFill/>
        </p:spPr>
        <p:txBody>
          <a:bodyPr wrap="square" rtlCol="0">
            <a:spAutoFit/>
          </a:bodyPr>
          <a:lstStyle/>
          <a:p>
            <a:r>
              <a:rPr kumimoji="1" lang="ja-JP" altLang="en-US" sz="3200" dirty="0" smtClean="0"/>
              <a:t>不満足を満足にすることは</a:t>
            </a:r>
            <a:r>
              <a:rPr kumimoji="1" lang="ja-JP" altLang="en-US" sz="3200" dirty="0" smtClean="0">
                <a:solidFill>
                  <a:srgbClr val="FF0000"/>
                </a:solidFill>
              </a:rPr>
              <a:t>ロイヤルティ</a:t>
            </a:r>
            <a:r>
              <a:rPr kumimoji="1" lang="ja-JP" altLang="en-US" sz="3200" dirty="0" smtClean="0"/>
              <a:t>に</a:t>
            </a:r>
            <a:endParaRPr kumimoji="1" lang="en-US" altLang="ja-JP" sz="3200" dirty="0" smtClean="0"/>
          </a:p>
          <a:p>
            <a:r>
              <a:rPr kumimoji="1" lang="ja-JP" altLang="en-US" sz="3200" dirty="0" smtClean="0"/>
              <a:t>つながる。</a:t>
            </a:r>
            <a:r>
              <a:rPr kumimoji="1" lang="ja-JP" altLang="en-US" sz="2000" dirty="0" smtClean="0"/>
              <a:t>（奥瀬</a:t>
            </a:r>
            <a:r>
              <a:rPr lang="en-US" altLang="ja-JP" sz="2000" dirty="0" smtClean="0"/>
              <a:t>,2008)</a:t>
            </a:r>
          </a:p>
          <a:p>
            <a:endParaRPr kumimoji="1" lang="ja-JP" altLang="en-US" sz="3200" dirty="0"/>
          </a:p>
        </p:txBody>
      </p:sp>
      <p:grpSp>
        <p:nvGrpSpPr>
          <p:cNvPr id="53" name="グループ化 52"/>
          <p:cNvGrpSpPr/>
          <p:nvPr/>
        </p:nvGrpSpPr>
        <p:grpSpPr>
          <a:xfrm>
            <a:off x="498004" y="4229471"/>
            <a:ext cx="1684998" cy="1670234"/>
            <a:chOff x="1612878" y="3549783"/>
            <a:chExt cx="1835572" cy="2789233"/>
          </a:xfrm>
        </p:grpSpPr>
        <p:pic>
          <p:nvPicPr>
            <p:cNvPr id="54" name="コンテンツ プレースホルダー 32"/>
            <p:cNvPicPr>
              <a:picLocks noChangeAspect="1"/>
            </p:cNvPicPr>
            <p:nvPr/>
          </p:nvPicPr>
          <p:blipFill rotWithShape="1">
            <a:blip r:embed="rId2">
              <a:duotone>
                <a:schemeClr val="accent4">
                  <a:shade val="45000"/>
                  <a:satMod val="135000"/>
                </a:schemeClr>
                <a:prstClr val="white"/>
              </a:duotone>
            </a:blip>
            <a:srcRect b="5767"/>
            <a:stretch/>
          </p:blipFill>
          <p:spPr>
            <a:xfrm>
              <a:off x="1612878" y="3889476"/>
              <a:ext cx="1835572" cy="2449540"/>
            </a:xfrm>
            <a:prstGeom prst="rect">
              <a:avLst/>
            </a:prstGeom>
          </p:spPr>
        </p:pic>
        <p:sp>
          <p:nvSpPr>
            <p:cNvPr id="55" name="テキスト ボックス 54"/>
            <p:cNvSpPr txBox="1"/>
            <p:nvPr/>
          </p:nvSpPr>
          <p:spPr>
            <a:xfrm>
              <a:off x="2015066" y="3549783"/>
              <a:ext cx="1192748" cy="307776"/>
            </a:xfrm>
            <a:prstGeom prst="rect">
              <a:avLst/>
            </a:prstGeom>
            <a:noFill/>
          </p:spPr>
          <p:txBody>
            <a:bodyPr wrap="square" rtlCol="0">
              <a:spAutoFit/>
            </a:bodyPr>
            <a:lstStyle/>
            <a:p>
              <a:r>
                <a:rPr kumimoji="1" lang="ja-JP" altLang="en-US" sz="1400" dirty="0" smtClean="0"/>
                <a:t>我慢できる</a:t>
              </a:r>
              <a:endParaRPr kumimoji="1" lang="ja-JP" altLang="en-US" sz="1400" dirty="0"/>
            </a:p>
          </p:txBody>
        </p:sp>
      </p:grpSp>
      <p:grpSp>
        <p:nvGrpSpPr>
          <p:cNvPr id="61" name="グループ化 60"/>
          <p:cNvGrpSpPr/>
          <p:nvPr/>
        </p:nvGrpSpPr>
        <p:grpSpPr>
          <a:xfrm>
            <a:off x="5025524" y="4229471"/>
            <a:ext cx="1684998" cy="1670234"/>
            <a:chOff x="1612878" y="3549783"/>
            <a:chExt cx="1835572" cy="2789233"/>
          </a:xfrm>
        </p:grpSpPr>
        <p:pic>
          <p:nvPicPr>
            <p:cNvPr id="62" name="コンテンツ プレースホルダー 32"/>
            <p:cNvPicPr>
              <a:picLocks noChangeAspect="1"/>
            </p:cNvPicPr>
            <p:nvPr/>
          </p:nvPicPr>
          <p:blipFill rotWithShape="1">
            <a:blip r:embed="rId2">
              <a:duotone>
                <a:schemeClr val="accent4">
                  <a:shade val="45000"/>
                  <a:satMod val="135000"/>
                </a:schemeClr>
                <a:prstClr val="white"/>
              </a:duotone>
            </a:blip>
            <a:srcRect b="5767"/>
            <a:stretch/>
          </p:blipFill>
          <p:spPr>
            <a:xfrm>
              <a:off x="1612878" y="3889476"/>
              <a:ext cx="1835572" cy="2449540"/>
            </a:xfrm>
            <a:prstGeom prst="rect">
              <a:avLst/>
            </a:prstGeom>
          </p:spPr>
        </p:pic>
        <p:sp>
          <p:nvSpPr>
            <p:cNvPr id="65" name="テキスト ボックス 64"/>
            <p:cNvSpPr txBox="1"/>
            <p:nvPr/>
          </p:nvSpPr>
          <p:spPr>
            <a:xfrm>
              <a:off x="2015066" y="3549783"/>
              <a:ext cx="1192748" cy="307776"/>
            </a:xfrm>
            <a:prstGeom prst="rect">
              <a:avLst/>
            </a:prstGeom>
            <a:noFill/>
          </p:spPr>
          <p:txBody>
            <a:bodyPr wrap="square" rtlCol="0">
              <a:spAutoFit/>
            </a:bodyPr>
            <a:lstStyle/>
            <a:p>
              <a:r>
                <a:rPr kumimoji="1" lang="ja-JP" altLang="en-US" sz="1400" dirty="0" smtClean="0"/>
                <a:t>我慢できる</a:t>
              </a:r>
              <a:endParaRPr kumimoji="1" lang="ja-JP" altLang="en-US" sz="1400" dirty="0"/>
            </a:p>
          </p:txBody>
        </p:sp>
      </p:grpSp>
      <p:sp>
        <p:nvSpPr>
          <p:cNvPr id="66" name="タイトル 1"/>
          <p:cNvSpPr>
            <a:spLocks noGrp="1"/>
          </p:cNvSpPr>
          <p:nvPr>
            <p:ph type="title"/>
          </p:nvPr>
        </p:nvSpPr>
        <p:spPr>
          <a:xfrm>
            <a:off x="1275198" y="242915"/>
            <a:ext cx="10058400" cy="1026197"/>
          </a:xfrm>
        </p:spPr>
        <p:txBody>
          <a:bodyPr/>
          <a:lstStyle/>
          <a:p>
            <a:r>
              <a:rPr kumimoji="1" lang="ja-JP" altLang="en-US" dirty="0" smtClean="0"/>
              <a:t>仮説１・２　考察</a:t>
            </a:r>
            <a:endParaRPr kumimoji="1" lang="ja-JP" altLang="en-US" dirty="0"/>
          </a:p>
        </p:txBody>
      </p:sp>
      <p:graphicFrame>
        <p:nvGraphicFramePr>
          <p:cNvPr id="70" name="コンテンツ プレースホルダー 5"/>
          <p:cNvGraphicFramePr>
            <a:graphicFrameLocks noGrp="1"/>
          </p:cNvGraphicFramePr>
          <p:nvPr>
            <p:ph idx="1"/>
            <p:extLst>
              <p:ext uri="{D42A27DB-BD31-4B8C-83A1-F6EECF244321}">
                <p14:modId xmlns:p14="http://schemas.microsoft.com/office/powerpoint/2010/main" val="1452339681"/>
              </p:ext>
            </p:extLst>
          </p:nvPr>
        </p:nvGraphicFramePr>
        <p:xfrm>
          <a:off x="7408440" y="332744"/>
          <a:ext cx="3574554" cy="2834640"/>
        </p:xfrm>
        <a:graphic>
          <a:graphicData uri="http://schemas.openxmlformats.org/drawingml/2006/table">
            <a:tbl>
              <a:tblPr firstRow="1" bandRow="1">
                <a:effectLst>
                  <a:outerShdw blurRad="50800" dist="38100" dir="16200000" rotWithShape="0">
                    <a:prstClr val="black">
                      <a:alpha val="40000"/>
                    </a:prstClr>
                  </a:outerShdw>
                </a:effectLst>
                <a:tableStyleId>{5C22544A-7EE6-4342-B048-85BDC9FD1C3A}</a:tableStyleId>
              </a:tblPr>
              <a:tblGrid>
                <a:gridCol w="3574554"/>
              </a:tblGrid>
              <a:tr h="912701">
                <a:tc>
                  <a:txBody>
                    <a:bodyPr/>
                    <a:lstStyle/>
                    <a:p>
                      <a:pPr algn="ctr"/>
                      <a:r>
                        <a:rPr kumimoji="1" lang="ja-JP" altLang="en-US" sz="2800" dirty="0" smtClean="0"/>
                        <a:t>満足</a:t>
                      </a:r>
                      <a:endParaRPr kumimoji="1" lang="en-US" altLang="ja-JP" sz="2800" dirty="0" smtClean="0"/>
                    </a:p>
                    <a:p>
                      <a:pPr algn="ctr"/>
                      <a:r>
                        <a:rPr kumimoji="1" lang="ja-JP" altLang="en-US" sz="2800" dirty="0" smtClean="0"/>
                        <a:t>プラス</a:t>
                      </a:r>
                      <a:endParaRPr kumimoji="1" lang="ja-JP" altLang="en-US" sz="2800" dirty="0"/>
                    </a:p>
                  </a:txBody>
                  <a:tcPr>
                    <a:solidFill>
                      <a:srgbClr val="FFC000"/>
                    </a:solidFill>
                  </a:tcPr>
                </a:tc>
              </a:tr>
              <a:tr h="846942">
                <a:tc>
                  <a:txBody>
                    <a:bodyPr/>
                    <a:lstStyle/>
                    <a:p>
                      <a:pPr algn="ctr"/>
                      <a:r>
                        <a:rPr kumimoji="1" lang="ja-JP" altLang="en-US" sz="2800" dirty="0" smtClean="0"/>
                        <a:t>非満足</a:t>
                      </a:r>
                      <a:endParaRPr kumimoji="1" lang="en-US" altLang="ja-JP" sz="2800" dirty="0" smtClean="0"/>
                    </a:p>
                    <a:p>
                      <a:pPr algn="ctr"/>
                      <a:r>
                        <a:rPr kumimoji="1" lang="ja-JP" altLang="en-US" sz="2800" dirty="0" smtClean="0"/>
                        <a:t>ゼロ</a:t>
                      </a:r>
                      <a:endParaRPr kumimoji="1" lang="en-US" altLang="ja-JP" sz="2800" dirty="0" smtClean="0"/>
                    </a:p>
                  </a:txBody>
                  <a:tcPr>
                    <a:solidFill>
                      <a:srgbClr val="F6D490"/>
                    </a:solidFill>
                  </a:tcPr>
                </a:tc>
              </a:tr>
              <a:tr h="846942">
                <a:tc>
                  <a:txBody>
                    <a:bodyPr/>
                    <a:lstStyle/>
                    <a:p>
                      <a:pPr algn="ctr"/>
                      <a:r>
                        <a:rPr kumimoji="1" lang="ja-JP" altLang="en-US" sz="2800" dirty="0" smtClean="0"/>
                        <a:t>不満</a:t>
                      </a:r>
                      <a:endParaRPr kumimoji="1" lang="en-US" altLang="ja-JP" sz="2800" dirty="0" smtClean="0"/>
                    </a:p>
                    <a:p>
                      <a:pPr algn="ctr"/>
                      <a:r>
                        <a:rPr kumimoji="1" lang="ja-JP" altLang="en-US" sz="2800" dirty="0" smtClean="0"/>
                        <a:t>マイナス</a:t>
                      </a:r>
                      <a:endParaRPr kumimoji="1" lang="ja-JP" altLang="en-US" sz="2800" dirty="0"/>
                    </a:p>
                  </a:txBody>
                  <a:tcPr>
                    <a:gradFill flip="none" rotWithShape="1">
                      <a:gsLst>
                        <a:gs pos="0">
                          <a:srgbClr val="F6D490">
                            <a:tint val="66000"/>
                            <a:satMod val="160000"/>
                          </a:srgbClr>
                        </a:gs>
                        <a:gs pos="50000">
                          <a:srgbClr val="F6D490">
                            <a:tint val="44500"/>
                            <a:satMod val="160000"/>
                          </a:srgbClr>
                        </a:gs>
                        <a:gs pos="100000">
                          <a:srgbClr val="F6D490">
                            <a:tint val="23500"/>
                            <a:satMod val="160000"/>
                          </a:srgbClr>
                        </a:gs>
                      </a:gsLst>
                      <a:lin ang="2700000" scaled="1"/>
                      <a:tileRect/>
                    </a:gradFill>
                  </a:tcPr>
                </a:tc>
              </a:tr>
            </a:tbl>
          </a:graphicData>
        </a:graphic>
      </p:graphicFrame>
      <p:sp>
        <p:nvSpPr>
          <p:cNvPr id="71" name="上矢印 70"/>
          <p:cNvSpPr/>
          <p:nvPr/>
        </p:nvSpPr>
        <p:spPr>
          <a:xfrm>
            <a:off x="10279185" y="304817"/>
            <a:ext cx="977917" cy="2849929"/>
          </a:xfrm>
          <a:prstGeom prst="upArrow">
            <a:avLst/>
          </a:prstGeom>
          <a:solidFill>
            <a:srgbClr val="FF0000"/>
          </a:solidFill>
          <a:ln>
            <a:solidFill>
              <a:schemeClr val="tx1">
                <a:lumMod val="95000"/>
                <a:lumOff val="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上矢印 71"/>
          <p:cNvSpPr/>
          <p:nvPr/>
        </p:nvSpPr>
        <p:spPr>
          <a:xfrm>
            <a:off x="7314330" y="349435"/>
            <a:ext cx="318830" cy="1846736"/>
          </a:xfrm>
          <a:prstGeom prst="upArrow">
            <a:avLst/>
          </a:prstGeom>
          <a:solidFill>
            <a:srgbClr val="FF0000"/>
          </a:solidFill>
          <a:ln>
            <a:solidFill>
              <a:schemeClr val="tx1">
                <a:lumMod val="95000"/>
                <a:lumOff val="5000"/>
              </a:schemeClr>
            </a:solidFill>
          </a:ln>
          <a:effectLst>
            <a:outerShdw blurRad="50800" dist="38100" dir="8100000" algn="tr" rotWithShape="0">
              <a:prstClr val="black">
                <a:alpha val="40000"/>
              </a:prstClr>
            </a:outerShdw>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2870365" y="3558669"/>
            <a:ext cx="2214475" cy="400110"/>
          </a:xfrm>
          <a:prstGeom prst="rect">
            <a:avLst/>
          </a:prstGeom>
          <a:noFill/>
        </p:spPr>
        <p:txBody>
          <a:bodyPr wrap="square" rtlCol="0">
            <a:spAutoFit/>
          </a:bodyPr>
          <a:lstStyle/>
          <a:p>
            <a:r>
              <a:rPr kumimoji="1" lang="ja-JP" altLang="en-US" sz="2000" dirty="0" smtClean="0"/>
              <a:t>マネジメント</a:t>
            </a:r>
            <a:endParaRPr kumimoji="1" lang="ja-JP" altLang="en-US" sz="2000" dirty="0"/>
          </a:p>
        </p:txBody>
      </p:sp>
    </p:spTree>
    <p:extLst>
      <p:ext uri="{BB962C8B-B14F-4D97-AF65-F5344CB8AC3E}">
        <p14:creationId xmlns:p14="http://schemas.microsoft.com/office/powerpoint/2010/main" val="16458808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検証まとめ</a:t>
            </a:r>
            <a:endParaRPr kumimoji="1" lang="ja-JP" altLang="en-US" dirty="0"/>
          </a:p>
        </p:txBody>
      </p:sp>
      <p:sp>
        <p:nvSpPr>
          <p:cNvPr id="3" name="コンテンツ プレースホルダー 2"/>
          <p:cNvSpPr>
            <a:spLocks noGrp="1"/>
          </p:cNvSpPr>
          <p:nvPr>
            <p:ph idx="1"/>
          </p:nvPr>
        </p:nvSpPr>
        <p:spPr>
          <a:xfrm>
            <a:off x="1097280" y="1845734"/>
            <a:ext cx="10376561" cy="4023360"/>
          </a:xfrm>
        </p:spPr>
        <p:txBody>
          <a:bodyPr/>
          <a:lstStyle/>
          <a:p>
            <a:endParaRPr kumimoji="1" lang="en-US" altLang="ja-JP" sz="2400" dirty="0" smtClean="0"/>
          </a:p>
          <a:p>
            <a:endParaRPr lang="en-US" altLang="ja-JP" dirty="0"/>
          </a:p>
          <a:p>
            <a:r>
              <a:rPr lang="ja-JP" altLang="en-US" sz="4000" dirty="0" smtClean="0"/>
              <a:t>同調性が高い人はロイヤルティが高い</a:t>
            </a:r>
            <a:endParaRPr lang="en-US" altLang="ja-JP" sz="4000" dirty="0" smtClean="0"/>
          </a:p>
          <a:p>
            <a:endParaRPr kumimoji="1" lang="en-US" altLang="ja-JP" sz="4000" dirty="0"/>
          </a:p>
          <a:p>
            <a:r>
              <a:rPr lang="ja-JP" altLang="en-US" sz="4000" dirty="0" smtClean="0"/>
              <a:t>ストレス不耐性が高い人はロイヤルティが高い</a:t>
            </a:r>
            <a:endParaRPr kumimoji="1" lang="ja-JP" altLang="en-US" sz="4000"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38</a:t>
            </a:fld>
            <a:endParaRPr kumimoji="1" lang="ja-JP" altLang="en-US" sz="2600" dirty="0"/>
          </a:p>
        </p:txBody>
      </p:sp>
      <p:grpSp>
        <p:nvGrpSpPr>
          <p:cNvPr id="5" name="図形グループ 20"/>
          <p:cNvGrpSpPr/>
          <p:nvPr/>
        </p:nvGrpSpPr>
        <p:grpSpPr>
          <a:xfrm>
            <a:off x="8633345" y="5188731"/>
            <a:ext cx="3846249" cy="1012414"/>
            <a:chOff x="8059275" y="5197641"/>
            <a:chExt cx="3846249" cy="1012414"/>
          </a:xfrm>
        </p:grpSpPr>
        <p:pic>
          <p:nvPicPr>
            <p:cNvPr id="6"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896" y="5197641"/>
              <a:ext cx="891012" cy="1012414"/>
            </a:xfrm>
            <a:prstGeom prst="rect">
              <a:avLst/>
            </a:prstGeom>
          </p:spPr>
        </p:pic>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1076" y="5197641"/>
              <a:ext cx="891012" cy="1012414"/>
            </a:xfrm>
            <a:prstGeom prst="rect">
              <a:avLst/>
            </a:prstGeom>
          </p:spPr>
        </p:pic>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275" y="5197641"/>
              <a:ext cx="891012" cy="1012413"/>
            </a:xfrm>
            <a:prstGeom prst="rect">
              <a:avLst/>
            </a:prstGeom>
          </p:spPr>
        </p:pic>
      </p:grpSp>
    </p:spTree>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1110569" y="1635262"/>
            <a:ext cx="10343033" cy="107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1896533" y="1508612"/>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6620497" y="1561718"/>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799519" y="717059"/>
            <a:ext cx="7253044" cy="953850"/>
          </a:xfrm>
        </p:spPr>
        <p:txBody>
          <a:bodyPr>
            <a:noAutofit/>
          </a:bodyPr>
          <a:lstStyle/>
          <a:p>
            <a:r>
              <a:rPr lang="en-US" altLang="ja-JP" dirty="0"/>
              <a:t/>
            </a:r>
            <a:br>
              <a:rPr lang="en-US" altLang="ja-JP" dirty="0"/>
            </a:br>
            <a:r>
              <a:rPr lang="ja-JP" altLang="en-US" dirty="0" smtClean="0"/>
              <a:t>検証まとめ</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39</a:t>
            </a:fld>
            <a:endParaRPr kumimoji="1" lang="ja-JP" altLang="en-US" sz="2600" dirty="0"/>
          </a:p>
        </p:txBody>
      </p:sp>
      <p:cxnSp>
        <p:nvCxnSpPr>
          <p:cNvPr id="6" name="直線矢印コネクタ 5"/>
          <p:cNvCxnSpPr/>
          <p:nvPr/>
        </p:nvCxnSpPr>
        <p:spPr>
          <a:xfrm flipV="1">
            <a:off x="6198372" y="1981200"/>
            <a:ext cx="33095" cy="42164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p:nvPr/>
        </p:nvCxnSpPr>
        <p:spPr>
          <a:xfrm>
            <a:off x="1896533" y="3945467"/>
            <a:ext cx="880533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1" name="テキスト ボックス 50"/>
          <p:cNvSpPr txBox="1"/>
          <p:nvPr/>
        </p:nvSpPr>
        <p:spPr>
          <a:xfrm>
            <a:off x="10730656" y="1826487"/>
            <a:ext cx="1569660" cy="3653735"/>
          </a:xfrm>
          <a:prstGeom prst="rect">
            <a:avLst/>
          </a:prstGeom>
          <a:noFill/>
        </p:spPr>
        <p:txBody>
          <a:bodyPr vert="eaVert" wrap="square" rtlCol="0">
            <a:spAutoFit/>
          </a:bodyPr>
          <a:lstStyle/>
          <a:p>
            <a:endParaRPr kumimoji="1" lang="en-US" altLang="ja-JP" dirty="0" smtClean="0"/>
          </a:p>
          <a:p>
            <a:r>
              <a:rPr kumimoji="1" lang="ja-JP" altLang="en-US" dirty="0" smtClean="0"/>
              <a:t>　</a:t>
            </a:r>
            <a:r>
              <a:rPr kumimoji="1" lang="ja-JP" altLang="en-US" sz="2400" dirty="0" smtClean="0"/>
              <a:t>時間待ちストレス不耐性　　　　　　　</a:t>
            </a:r>
            <a:endParaRPr kumimoji="1" lang="en-US" altLang="ja-JP" sz="2400" dirty="0" smtClean="0"/>
          </a:p>
          <a:p>
            <a:r>
              <a:rPr lang="ja-JP" altLang="en-US" sz="2400" dirty="0" smtClean="0"/>
              <a:t>　　　　　　　（我慢できない）</a:t>
            </a:r>
            <a:endParaRPr lang="en-US" altLang="ja-JP" sz="2400" dirty="0" smtClean="0"/>
          </a:p>
          <a:p>
            <a:r>
              <a:rPr kumimoji="1" lang="ja-JP" altLang="en-US" sz="2400" dirty="0" smtClean="0"/>
              <a:t>　　　　　　　　　　高</a:t>
            </a:r>
            <a:endParaRPr kumimoji="1" lang="ja-JP" altLang="en-US" sz="2400" dirty="0"/>
          </a:p>
        </p:txBody>
      </p:sp>
      <p:sp>
        <p:nvSpPr>
          <p:cNvPr id="69" name="円/楕円 68"/>
          <p:cNvSpPr/>
          <p:nvPr/>
        </p:nvSpPr>
        <p:spPr>
          <a:xfrm>
            <a:off x="869450" y="3653355"/>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70" name="円/楕円 69"/>
          <p:cNvSpPr/>
          <p:nvPr/>
        </p:nvSpPr>
        <p:spPr>
          <a:xfrm>
            <a:off x="5783505" y="6273776"/>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48" name="正方形/長方形 47"/>
          <p:cNvSpPr/>
          <p:nvPr/>
        </p:nvSpPr>
        <p:spPr>
          <a:xfrm>
            <a:off x="5410585" y="1156374"/>
            <a:ext cx="1608667" cy="606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同調性</a:t>
            </a:r>
            <a:endParaRPr kumimoji="1" lang="en-US" altLang="ja-JP" sz="2400" dirty="0" smtClean="0">
              <a:solidFill>
                <a:schemeClr val="tx1"/>
              </a:solidFill>
            </a:endParaRPr>
          </a:p>
          <a:p>
            <a:pPr algn="ctr"/>
            <a:r>
              <a:rPr kumimoji="1" lang="ja-JP" altLang="en-US" sz="2400" dirty="0" smtClean="0">
                <a:solidFill>
                  <a:schemeClr val="tx1"/>
                </a:solidFill>
              </a:rPr>
              <a:t>高　</a:t>
            </a:r>
            <a:endParaRPr kumimoji="1" lang="ja-JP" altLang="en-US" sz="2400" dirty="0">
              <a:solidFill>
                <a:schemeClr val="tx1"/>
              </a:solidFill>
            </a:endParaRPr>
          </a:p>
        </p:txBody>
      </p:sp>
      <p:sp>
        <p:nvSpPr>
          <p:cNvPr id="13" name="正方形/長方形 12"/>
          <p:cNvSpPr/>
          <p:nvPr/>
        </p:nvSpPr>
        <p:spPr>
          <a:xfrm>
            <a:off x="2912533" y="3103305"/>
            <a:ext cx="7298267" cy="64694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3600" dirty="0"/>
          </a:p>
        </p:txBody>
      </p:sp>
      <p:pic>
        <p:nvPicPr>
          <p:cNvPr id="33" name="コンテンツ プレースホルダー 72"/>
          <p:cNvPicPr>
            <a:picLocks noGrp="1" noChangeAspect="1"/>
          </p:cNvPicPr>
          <p:nvPr>
            <p:ph idx="1"/>
          </p:nvPr>
        </p:nvPicPr>
        <p:blipFill>
          <a:blip r:embed="rId2">
            <a:alphaModFix amt="5000"/>
          </a:blip>
          <a:stretch>
            <a:fillRect/>
          </a:stretch>
        </p:blipFill>
        <p:spPr>
          <a:xfrm rot="20454392">
            <a:off x="2586595" y="1510001"/>
            <a:ext cx="2599279" cy="2599279"/>
          </a:xfrm>
        </p:spPr>
      </p:pic>
      <p:pic>
        <p:nvPicPr>
          <p:cNvPr id="34" name="図 33"/>
          <p:cNvPicPr>
            <a:picLocks noChangeAspect="1"/>
          </p:cNvPicPr>
          <p:nvPr/>
        </p:nvPicPr>
        <p:blipFill>
          <a:blip r:embed="rId3">
            <a:alphaModFix amt="5000"/>
          </a:blip>
          <a:stretch>
            <a:fillRect/>
          </a:stretch>
        </p:blipFill>
        <p:spPr>
          <a:xfrm rot="21092455">
            <a:off x="7649404" y="1773847"/>
            <a:ext cx="2052345" cy="2052345"/>
          </a:xfrm>
          <a:prstGeom prst="rect">
            <a:avLst/>
          </a:prstGeom>
        </p:spPr>
      </p:pic>
      <p:sp>
        <p:nvSpPr>
          <p:cNvPr id="16" name="円/楕円 15"/>
          <p:cNvSpPr/>
          <p:nvPr/>
        </p:nvSpPr>
        <p:spPr>
          <a:xfrm>
            <a:off x="6766410" y="4052924"/>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p:cNvPicPr>
            <a:picLocks noChangeAspect="1"/>
          </p:cNvPicPr>
          <p:nvPr/>
        </p:nvPicPr>
        <p:blipFill>
          <a:blip r:embed="rId4">
            <a:alphaModFix amt="5000"/>
          </a:blip>
          <a:stretch>
            <a:fillRect/>
          </a:stretch>
        </p:blipFill>
        <p:spPr>
          <a:xfrm rot="509019">
            <a:off x="7958827" y="4073716"/>
            <a:ext cx="1908095" cy="2284402"/>
          </a:xfrm>
          <a:prstGeom prst="rect">
            <a:avLst/>
          </a:prstGeom>
        </p:spPr>
      </p:pic>
      <p:sp>
        <p:nvSpPr>
          <p:cNvPr id="3" name="テキスト ボックス 2"/>
          <p:cNvSpPr txBox="1"/>
          <p:nvPr/>
        </p:nvSpPr>
        <p:spPr>
          <a:xfrm rot="20821495">
            <a:off x="3224770" y="3525583"/>
            <a:ext cx="5816959" cy="923330"/>
          </a:xfrm>
          <a:prstGeom prst="rect">
            <a:avLst/>
          </a:prstGeom>
          <a:noFill/>
        </p:spPr>
        <p:txBody>
          <a:bodyPr wrap="square" rtlCol="0">
            <a:spAutoFit/>
          </a:bodyPr>
          <a:lstStyle/>
          <a:p>
            <a:r>
              <a:rPr lang="ja-JP" altLang="en-US" sz="5400" dirty="0" smtClean="0"/>
              <a:t>ロイヤルティが高い</a:t>
            </a:r>
            <a:endParaRPr kumimoji="1" lang="en-US" altLang="ja-JP" sz="5400" dirty="0" smtClean="0"/>
          </a:p>
        </p:txBody>
      </p:sp>
      <p:grpSp>
        <p:nvGrpSpPr>
          <p:cNvPr id="19" name="図形グループ 20"/>
          <p:cNvGrpSpPr/>
          <p:nvPr/>
        </p:nvGrpSpPr>
        <p:grpSpPr>
          <a:xfrm flipH="1">
            <a:off x="-192097" y="5309127"/>
            <a:ext cx="3846249" cy="1012414"/>
            <a:chOff x="8059275" y="5197641"/>
            <a:chExt cx="3846249" cy="1012414"/>
          </a:xfrm>
        </p:grpSpPr>
        <p:pic>
          <p:nvPicPr>
            <p:cNvPr id="20" name="図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21" name="図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22896" y="5197641"/>
              <a:ext cx="891012" cy="1012414"/>
            </a:xfrm>
            <a:prstGeom prst="rect">
              <a:avLst/>
            </a:prstGeom>
          </p:spPr>
        </p:pic>
        <p:pic>
          <p:nvPicPr>
            <p:cNvPr id="22" name="図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91076" y="5197641"/>
              <a:ext cx="891012" cy="1012414"/>
            </a:xfrm>
            <a:prstGeom prst="rect">
              <a:avLst/>
            </a:prstGeom>
          </p:spPr>
        </p:pic>
        <p:pic>
          <p:nvPicPr>
            <p:cNvPr id="23" name="図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59275" y="5197641"/>
              <a:ext cx="891012" cy="1012413"/>
            </a:xfrm>
            <a:prstGeom prst="rect">
              <a:avLst/>
            </a:prstGeom>
          </p:spPr>
        </p:pic>
      </p:grpSp>
    </p:spTree>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行列へのイメージ</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a:t>
            </a:fld>
            <a:endParaRPr kumimoji="1" lang="ja-JP" altLang="en-US" sz="2600" dirty="0"/>
          </a:p>
        </p:txBody>
      </p:sp>
      <p:graphicFrame>
        <p:nvGraphicFramePr>
          <p:cNvPr id="5" name="コンテンツ プレースホルダー 4"/>
          <p:cNvGraphicFramePr>
            <a:graphicFrameLocks noGrp="1"/>
          </p:cNvGraphicFramePr>
          <p:nvPr>
            <p:ph idx="1"/>
          </p:nvPr>
        </p:nvGraphicFramePr>
        <p:xfrm>
          <a:off x="220133" y="2065867"/>
          <a:ext cx="5604934" cy="418253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グラフ 6"/>
          <p:cNvGraphicFramePr>
            <a:graphicFrameLocks/>
          </p:cNvGraphicFramePr>
          <p:nvPr/>
        </p:nvGraphicFramePr>
        <p:xfrm>
          <a:off x="6126480" y="1862666"/>
          <a:ext cx="5710192" cy="4385734"/>
        </p:xfrm>
        <a:graphic>
          <a:graphicData uri="http://schemas.openxmlformats.org/drawingml/2006/chart">
            <c:chart xmlns:c="http://schemas.openxmlformats.org/drawingml/2006/chart" xmlns:r="http://schemas.openxmlformats.org/officeDocument/2006/relationships" r:id="rId4"/>
          </a:graphicData>
        </a:graphic>
      </p:graphicFrame>
      <p:grpSp>
        <p:nvGrpSpPr>
          <p:cNvPr id="8" name="図形グループ 7"/>
          <p:cNvGrpSpPr/>
          <p:nvPr/>
        </p:nvGrpSpPr>
        <p:grpSpPr>
          <a:xfrm>
            <a:off x="7736681" y="597604"/>
            <a:ext cx="3798578" cy="1148508"/>
            <a:chOff x="7736681" y="597604"/>
            <a:chExt cx="3798578" cy="1148508"/>
          </a:xfrm>
        </p:grpSpPr>
        <p:sp>
          <p:nvSpPr>
            <p:cNvPr id="9" name="フローチャート: データ 8"/>
            <p:cNvSpPr/>
            <p:nvPr/>
          </p:nvSpPr>
          <p:spPr>
            <a:xfrm>
              <a:off x="9043697" y="812343"/>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研究目的</a:t>
              </a:r>
              <a:endParaRPr kumimoji="1" lang="ja-JP" altLang="en-US" sz="1600" dirty="0">
                <a:solidFill>
                  <a:schemeClr val="tx1"/>
                </a:solidFill>
              </a:endParaRPr>
            </a:p>
          </p:txBody>
        </p:sp>
        <p:sp>
          <p:nvSpPr>
            <p:cNvPr id="10" name="フローチャート: データ 9"/>
            <p:cNvSpPr/>
            <p:nvPr/>
          </p:nvSpPr>
          <p:spPr>
            <a:xfrm>
              <a:off x="9634686" y="81955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先行研究</a:t>
              </a:r>
              <a:endParaRPr kumimoji="1" lang="ja-JP" altLang="en-US" sz="1600" dirty="0">
                <a:solidFill>
                  <a:schemeClr val="tx1"/>
                </a:solidFill>
              </a:endParaRPr>
            </a:p>
          </p:txBody>
        </p:sp>
        <p:sp>
          <p:nvSpPr>
            <p:cNvPr id="11" name="フローチャート: データ 10"/>
            <p:cNvSpPr/>
            <p:nvPr/>
          </p:nvSpPr>
          <p:spPr>
            <a:xfrm>
              <a:off x="10254659" y="802055"/>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仮説</a:t>
              </a:r>
              <a:endParaRPr kumimoji="1" lang="ja-JP" altLang="en-US" sz="1600" dirty="0">
                <a:solidFill>
                  <a:schemeClr val="tx1"/>
                </a:solidFill>
              </a:endParaRPr>
            </a:p>
          </p:txBody>
        </p:sp>
        <p:sp>
          <p:nvSpPr>
            <p:cNvPr id="12" name="フローチャート: データ 11"/>
            <p:cNvSpPr/>
            <p:nvPr/>
          </p:nvSpPr>
          <p:spPr>
            <a:xfrm>
              <a:off x="10869437" y="81387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検証</a:t>
              </a:r>
              <a:endParaRPr kumimoji="1" lang="ja-JP" altLang="en-US" sz="1600" dirty="0">
                <a:solidFill>
                  <a:schemeClr val="tx1"/>
                </a:solidFill>
              </a:endParaRPr>
            </a:p>
          </p:txBody>
        </p:sp>
        <p:sp>
          <p:nvSpPr>
            <p:cNvPr id="13" name="フローチャート: データ 12"/>
            <p:cNvSpPr/>
            <p:nvPr/>
          </p:nvSpPr>
          <p:spPr>
            <a:xfrm>
              <a:off x="7736681" y="81955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イントロ</a:t>
              </a:r>
              <a:endParaRPr kumimoji="1" lang="ja-JP" altLang="en-US" sz="1600" dirty="0">
                <a:solidFill>
                  <a:schemeClr val="tx1"/>
                </a:solidFill>
              </a:endParaRPr>
            </a:p>
          </p:txBody>
        </p:sp>
        <p:sp>
          <p:nvSpPr>
            <p:cNvPr id="14" name="フローチャート: データ 13"/>
            <p:cNvSpPr/>
            <p:nvPr/>
          </p:nvSpPr>
          <p:spPr>
            <a:xfrm>
              <a:off x="8342162" y="597604"/>
              <a:ext cx="794885" cy="1136234"/>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現状分析</a:t>
              </a:r>
              <a:endParaRPr kumimoji="1" lang="ja-JP" altLang="en-US" dirty="0">
                <a:solidFill>
                  <a:schemeClr val="tx1"/>
                </a:solidFill>
              </a:endParaRPr>
            </a:p>
          </p:txBody>
        </p:sp>
      </p:grpSp>
    </p:spTree>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smtClean="0"/>
              <a:t>導出</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dirty="0" smtClean="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solidFill>
                  <a:schemeClr val="bg1"/>
                </a:solidFill>
              </a:rPr>
              <a:t>40</a:t>
            </a:fld>
            <a:endParaRPr kumimoji="1" lang="ja-JP" altLang="en-US" sz="2600" dirty="0">
              <a:solidFill>
                <a:schemeClr val="bg1"/>
              </a:solidFill>
            </a:endParaRPr>
          </a:p>
        </p:txBody>
      </p:sp>
      <p:pic>
        <p:nvPicPr>
          <p:cNvPr id="9" name="図 8"/>
          <p:cNvPicPr>
            <a:picLocks noChangeAspect="1"/>
          </p:cNvPicPr>
          <p:nvPr/>
        </p:nvPicPr>
        <p:blipFill>
          <a:blip r:embed="rId3"/>
          <a:stretch>
            <a:fillRect/>
          </a:stretch>
        </p:blipFill>
        <p:spPr>
          <a:xfrm>
            <a:off x="7538454" y="3257059"/>
            <a:ext cx="2478991" cy="2418082"/>
          </a:xfrm>
          <a:prstGeom prst="rect">
            <a:avLst/>
          </a:prstGeom>
        </p:spPr>
      </p:pic>
      <p:sp>
        <p:nvSpPr>
          <p:cNvPr id="10" name="円形吹き出し 9"/>
          <p:cNvSpPr/>
          <p:nvPr/>
        </p:nvSpPr>
        <p:spPr>
          <a:xfrm>
            <a:off x="1377219" y="2352489"/>
            <a:ext cx="5439594" cy="1809139"/>
          </a:xfrm>
          <a:prstGeom prst="wedgeEllipseCallout">
            <a:avLst>
              <a:gd name="adj1" fmla="val 64464"/>
              <a:gd name="adj2" fmla="val 56891"/>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bg1"/>
                </a:solidFill>
              </a:rPr>
              <a:t>具体的なマネジメントに落とし込んでみよう！</a:t>
            </a:r>
            <a:endParaRPr kumimoji="1" lang="ja-JP" altLang="en-US" sz="2800" dirty="0">
              <a:solidFill>
                <a:schemeClr val="bg1"/>
              </a:solidFill>
            </a:endParaRPr>
          </a:p>
        </p:txBody>
      </p:sp>
    </p:spTree>
    <p:extLst>
      <p:ext uri="{BB962C8B-B14F-4D97-AF65-F5344CB8AC3E}">
        <p14:creationId xmlns:p14="http://schemas.microsoft.com/office/powerpoint/2010/main" val="9102967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コンテンツ プレースホルダー 72"/>
          <p:cNvPicPr>
            <a:picLocks noChangeAspect="1"/>
          </p:cNvPicPr>
          <p:nvPr/>
        </p:nvPicPr>
        <p:blipFill>
          <a:blip r:embed="rId2"/>
          <a:stretch>
            <a:fillRect/>
          </a:stretch>
        </p:blipFill>
        <p:spPr>
          <a:xfrm rot="646769">
            <a:off x="8418068" y="4271300"/>
            <a:ext cx="841317" cy="841317"/>
          </a:xfrm>
          <a:prstGeom prst="rect">
            <a:avLst/>
          </a:prstGeom>
        </p:spPr>
      </p:pic>
      <p:pic>
        <p:nvPicPr>
          <p:cNvPr id="19" name="図 18"/>
          <p:cNvPicPr>
            <a:picLocks noChangeAspect="1"/>
          </p:cNvPicPr>
          <p:nvPr/>
        </p:nvPicPr>
        <p:blipFill>
          <a:blip r:embed="rId3"/>
          <a:stretch>
            <a:fillRect/>
          </a:stretch>
        </p:blipFill>
        <p:spPr>
          <a:xfrm rot="20636263">
            <a:off x="9477368" y="4253091"/>
            <a:ext cx="801655" cy="801655"/>
          </a:xfrm>
          <a:prstGeom prst="rect">
            <a:avLst/>
          </a:prstGeom>
        </p:spPr>
      </p:pic>
      <p:sp>
        <p:nvSpPr>
          <p:cNvPr id="2" name="タイトル 1"/>
          <p:cNvSpPr>
            <a:spLocks noGrp="1"/>
          </p:cNvSpPr>
          <p:nvPr>
            <p:ph type="title"/>
          </p:nvPr>
        </p:nvSpPr>
        <p:spPr/>
        <p:txBody>
          <a:bodyPr/>
          <a:lstStyle/>
          <a:p>
            <a:r>
              <a:rPr kumimoji="1" lang="ja-JP" altLang="en-US" dirty="0" smtClean="0"/>
              <a:t>同調性が高い人</a:t>
            </a:r>
            <a:endParaRPr kumimoji="1" lang="ja-JP" altLang="en-US" dirty="0"/>
          </a:p>
        </p:txBody>
      </p:sp>
      <p:sp>
        <p:nvSpPr>
          <p:cNvPr id="3" name="コンテンツ プレースホルダー 2"/>
          <p:cNvSpPr>
            <a:spLocks noGrp="1"/>
          </p:cNvSpPr>
          <p:nvPr>
            <p:ph idx="1"/>
          </p:nvPr>
        </p:nvSpPr>
        <p:spPr>
          <a:xfrm>
            <a:off x="1097280" y="1876049"/>
            <a:ext cx="10058400" cy="4023360"/>
          </a:xfrm>
        </p:spPr>
        <p:txBody>
          <a:bodyPr/>
          <a:lstStyle/>
          <a:p>
            <a:endParaRPr kumimoji="1" lang="en-US" altLang="ja-JP" dirty="0" smtClean="0"/>
          </a:p>
          <a:p>
            <a:endParaRPr kumimoji="1" lang="en-US" altLang="ja-JP" sz="1200" dirty="0" smtClean="0"/>
          </a:p>
          <a:p>
            <a:r>
              <a:rPr kumimoji="1" lang="ja-JP" altLang="en-US" sz="2600" dirty="0" smtClean="0"/>
              <a:t>集団の動き（流行など）に同調した方が</a:t>
            </a:r>
            <a:r>
              <a:rPr kumimoji="1" lang="ja-JP" altLang="en-US" sz="3200" b="1" dirty="0" smtClean="0">
                <a:solidFill>
                  <a:schemeClr val="tx1"/>
                </a:solidFill>
              </a:rPr>
              <a:t>リスク</a:t>
            </a:r>
            <a:r>
              <a:rPr kumimoji="1" lang="ja-JP" altLang="en-US" sz="2600" dirty="0" smtClean="0"/>
              <a:t>が少ない。</a:t>
            </a:r>
            <a:r>
              <a:rPr lang="ja-JP" altLang="en-US" sz="2600" dirty="0" smtClean="0"/>
              <a:t>（三浦</a:t>
            </a:r>
            <a:r>
              <a:rPr lang="en-US" altLang="ja-JP" sz="2600" dirty="0" smtClean="0"/>
              <a:t>,2013</a:t>
            </a:r>
            <a:r>
              <a:rPr lang="ja-JP" altLang="en-US" sz="2600" dirty="0" smtClean="0"/>
              <a:t>）</a:t>
            </a:r>
            <a:endParaRPr lang="en-US" altLang="ja-JP" sz="2600" dirty="0" smtClean="0"/>
          </a:p>
          <a:p>
            <a:endParaRPr lang="en-US" altLang="ja-JP" dirty="0" smtClean="0"/>
          </a:p>
          <a:p>
            <a:endParaRPr lang="en-US" altLang="ja-JP" dirty="0" smtClean="0"/>
          </a:p>
          <a:p>
            <a:endParaRPr lang="en-US" altLang="ja-JP" dirty="0" smtClean="0"/>
          </a:p>
          <a:p>
            <a:endParaRPr lang="en-US" altLang="ja-JP" dirty="0" smtClean="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41</a:t>
            </a:fld>
            <a:endParaRPr kumimoji="1" lang="ja-JP" altLang="en-US" sz="2600" dirty="0"/>
          </a:p>
        </p:txBody>
      </p:sp>
      <p:sp>
        <p:nvSpPr>
          <p:cNvPr id="5" name="角丸四角形 4"/>
          <p:cNvSpPr/>
          <p:nvPr/>
        </p:nvSpPr>
        <p:spPr>
          <a:xfrm>
            <a:off x="1800538" y="4499743"/>
            <a:ext cx="5503333" cy="103293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800" dirty="0" smtClean="0"/>
              <a:t>話題性強調マネジメント</a:t>
            </a:r>
            <a:endParaRPr kumimoji="1" lang="en-US" altLang="ja-JP" sz="2800" dirty="0" smtClean="0"/>
          </a:p>
        </p:txBody>
      </p:sp>
      <p:sp>
        <p:nvSpPr>
          <p:cNvPr id="7" name="角丸四角形 6"/>
          <p:cNvSpPr/>
          <p:nvPr/>
        </p:nvSpPr>
        <p:spPr>
          <a:xfrm>
            <a:off x="2149309" y="3477300"/>
            <a:ext cx="5855283" cy="820858"/>
          </a:xfrm>
          <a:prstGeom prst="round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en-US" altLang="ja-JP" sz="2000" dirty="0" smtClean="0"/>
          </a:p>
          <a:p>
            <a:pPr algn="ctr"/>
            <a:endParaRPr kumimoji="1" lang="en-US" altLang="ja-JP" sz="2000" dirty="0" smtClean="0"/>
          </a:p>
        </p:txBody>
      </p:sp>
      <p:cxnSp>
        <p:nvCxnSpPr>
          <p:cNvPr id="9" name="直線矢印コネクタ 8"/>
          <p:cNvCxnSpPr/>
          <p:nvPr/>
        </p:nvCxnSpPr>
        <p:spPr>
          <a:xfrm flipV="1">
            <a:off x="9356376" y="4027052"/>
            <a:ext cx="0" cy="224589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0" name="直線矢印コネクタ 9"/>
          <p:cNvCxnSpPr/>
          <p:nvPr/>
        </p:nvCxnSpPr>
        <p:spPr>
          <a:xfrm>
            <a:off x="8032902" y="5172181"/>
            <a:ext cx="264694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1" name="テキスト ボックス 10"/>
          <p:cNvSpPr txBox="1"/>
          <p:nvPr/>
        </p:nvSpPr>
        <p:spPr>
          <a:xfrm>
            <a:off x="8385011" y="3304779"/>
            <a:ext cx="1891253" cy="646331"/>
          </a:xfrm>
          <a:prstGeom prst="rect">
            <a:avLst/>
          </a:prstGeom>
          <a:noFill/>
        </p:spPr>
        <p:txBody>
          <a:bodyPr wrap="square" rtlCol="0">
            <a:spAutoFit/>
          </a:bodyPr>
          <a:lstStyle/>
          <a:p>
            <a:pPr algn="ctr"/>
            <a:r>
              <a:rPr lang="ja-JP" altLang="en-US" dirty="0" smtClean="0"/>
              <a:t>同調性</a:t>
            </a:r>
            <a:endParaRPr lang="en-US" altLang="ja-JP" dirty="0" smtClean="0"/>
          </a:p>
          <a:p>
            <a:pPr algn="ctr"/>
            <a:r>
              <a:rPr lang="ja-JP" altLang="en-US" dirty="0" smtClean="0"/>
              <a:t>高</a:t>
            </a:r>
            <a:endParaRPr lang="ja-JP" altLang="en-US" dirty="0"/>
          </a:p>
        </p:txBody>
      </p:sp>
      <p:sp>
        <p:nvSpPr>
          <p:cNvPr id="12" name="四角形 11"/>
          <p:cNvSpPr txBox="1"/>
          <p:nvPr/>
        </p:nvSpPr>
        <p:spPr>
          <a:xfrm>
            <a:off x="10328920" y="4633891"/>
            <a:ext cx="1996070" cy="1200329"/>
          </a:xfrm>
          <a:prstGeom prst="rect">
            <a:avLst/>
          </a:prstGeom>
        </p:spPr>
        <p:txBody>
          <a:bodyPr wrap="square">
            <a:spAutoFit/>
          </a:bodyPr>
          <a:lstStyle/>
          <a:p>
            <a:pPr algn="ctr"/>
            <a:r>
              <a:rPr lang="ja-JP" altLang="en-US" dirty="0"/>
              <a:t>時間待ちストレス不耐性</a:t>
            </a:r>
            <a:endParaRPr lang="en-US" altLang="ja-JP" dirty="0"/>
          </a:p>
          <a:p>
            <a:pPr algn="ctr"/>
            <a:r>
              <a:rPr lang="ja-JP" altLang="en-US" dirty="0"/>
              <a:t>（我慢できない</a:t>
            </a:r>
            <a:r>
              <a:rPr lang="ja-JP" altLang="en-US" dirty="0" smtClean="0"/>
              <a:t>）</a:t>
            </a:r>
            <a:endParaRPr lang="en-US" altLang="ja-JP" dirty="0" smtClean="0"/>
          </a:p>
          <a:p>
            <a:pPr algn="ctr"/>
            <a:r>
              <a:rPr lang="ja-JP" altLang="en-US" dirty="0" smtClean="0"/>
              <a:t>低</a:t>
            </a:r>
            <a:endParaRPr lang="ja-JP" altLang="en-US" dirty="0"/>
          </a:p>
        </p:txBody>
      </p:sp>
      <p:sp>
        <p:nvSpPr>
          <p:cNvPr id="6" name="円/楕円 5"/>
          <p:cNvSpPr/>
          <p:nvPr/>
        </p:nvSpPr>
        <p:spPr>
          <a:xfrm>
            <a:off x="7958054" y="3976424"/>
            <a:ext cx="2796643" cy="109425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左矢印 7"/>
          <p:cNvSpPr/>
          <p:nvPr/>
        </p:nvSpPr>
        <p:spPr>
          <a:xfrm rot="16200000">
            <a:off x="4032319" y="3122636"/>
            <a:ext cx="781771" cy="134787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p:cNvPicPr>
            <a:picLocks noChangeAspect="1"/>
          </p:cNvPicPr>
          <p:nvPr/>
        </p:nvPicPr>
        <p:blipFill>
          <a:blip r:embed="rId2"/>
          <a:stretch>
            <a:fillRect/>
          </a:stretch>
        </p:blipFill>
        <p:spPr>
          <a:xfrm rot="21092455">
            <a:off x="9622397" y="2953856"/>
            <a:ext cx="814279" cy="814279"/>
          </a:xfrm>
          <a:prstGeom prst="rect">
            <a:avLst/>
          </a:prstGeom>
        </p:spPr>
      </p:pic>
      <p:sp>
        <p:nvSpPr>
          <p:cNvPr id="2" name="タイトル 1"/>
          <p:cNvSpPr>
            <a:spLocks noGrp="1"/>
          </p:cNvSpPr>
          <p:nvPr>
            <p:ph type="title"/>
          </p:nvPr>
        </p:nvSpPr>
        <p:spPr/>
        <p:txBody>
          <a:bodyPr/>
          <a:lstStyle/>
          <a:p>
            <a:r>
              <a:rPr kumimoji="1" lang="ja-JP" altLang="en-US" dirty="0" smtClean="0"/>
              <a:t>時間待ちストレス不耐性が高い人</a:t>
            </a:r>
            <a:endParaRPr kumimoji="1" lang="ja-JP" altLang="en-US" dirty="0"/>
          </a:p>
        </p:txBody>
      </p:sp>
      <p:sp>
        <p:nvSpPr>
          <p:cNvPr id="3" name="コンテンツ プレースホルダー 2"/>
          <p:cNvSpPr>
            <a:spLocks noGrp="1"/>
          </p:cNvSpPr>
          <p:nvPr>
            <p:ph idx="1"/>
          </p:nvPr>
        </p:nvSpPr>
        <p:spPr>
          <a:xfrm>
            <a:off x="375520" y="1816331"/>
            <a:ext cx="10761288" cy="4023360"/>
          </a:xfrm>
        </p:spPr>
        <p:txBody>
          <a:bodyPr/>
          <a:lstStyle/>
          <a:p>
            <a:endParaRPr kumimoji="1" lang="ja-JP" altLang="en-US" dirty="0" smtClean="0"/>
          </a:p>
          <a:p>
            <a:r>
              <a:rPr lang="ja-JP" altLang="en-US" dirty="0" smtClean="0"/>
              <a:t>               </a:t>
            </a:r>
          </a:p>
          <a:p>
            <a:endParaRPr kumimoji="1" lang="ja-JP" altLang="en-US" dirty="0"/>
          </a:p>
          <a:p>
            <a:endParaRPr lang="ja-JP" altLang="en-US" dirty="0" smtClean="0"/>
          </a:p>
          <a:p>
            <a:endParaRPr kumimoji="1" lang="ja-JP" altLang="en-US" dirty="0"/>
          </a:p>
          <a:p>
            <a:endParaRPr kumimoji="1" lang="ja-JP" altLang="en-US" dirty="0"/>
          </a:p>
        </p:txBody>
      </p:sp>
      <p:sp>
        <p:nvSpPr>
          <p:cNvPr id="8" name="正方形/長方形 7"/>
          <p:cNvSpPr/>
          <p:nvPr/>
        </p:nvSpPr>
        <p:spPr>
          <a:xfrm>
            <a:off x="10320920" y="3439966"/>
            <a:ext cx="1941095" cy="1200329"/>
          </a:xfrm>
          <a:prstGeom prst="rect">
            <a:avLst/>
          </a:prstGeom>
        </p:spPr>
        <p:txBody>
          <a:bodyPr wrap="square">
            <a:spAutoFit/>
          </a:bodyPr>
          <a:lstStyle/>
          <a:p>
            <a:pPr algn="ctr"/>
            <a:r>
              <a:rPr lang="ja-JP" altLang="en-US" dirty="0"/>
              <a:t>時間待ちストレス不耐性</a:t>
            </a:r>
            <a:endParaRPr lang="en-US" altLang="ja-JP" dirty="0"/>
          </a:p>
          <a:p>
            <a:pPr algn="ctr"/>
            <a:r>
              <a:rPr lang="ja-JP" altLang="en-US" dirty="0"/>
              <a:t>（我慢できない</a:t>
            </a:r>
            <a:r>
              <a:rPr lang="ja-JP" altLang="en-US" dirty="0" smtClean="0"/>
              <a:t>）</a:t>
            </a:r>
            <a:endParaRPr lang="en-US" altLang="ja-JP" dirty="0" smtClean="0"/>
          </a:p>
          <a:p>
            <a:pPr algn="ctr"/>
            <a:r>
              <a:rPr lang="ja-JP" altLang="en-US" dirty="0" smtClean="0"/>
              <a:t>低</a:t>
            </a:r>
            <a:endParaRPr lang="ja-JP" altLang="en-US" dirty="0"/>
          </a:p>
        </p:txBody>
      </p:sp>
      <p:sp>
        <p:nvSpPr>
          <p:cNvPr id="11" name="角丸四角形 10"/>
          <p:cNvSpPr/>
          <p:nvPr/>
        </p:nvSpPr>
        <p:spPr>
          <a:xfrm>
            <a:off x="3640474" y="5084652"/>
            <a:ext cx="5372625" cy="107472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800" dirty="0" smtClean="0"/>
              <a:t>ストレス軽減マネジメント</a:t>
            </a:r>
            <a:endParaRPr kumimoji="1" lang="ja-JP" altLang="en-US" sz="2800" dirty="0"/>
          </a:p>
        </p:txBody>
      </p:sp>
      <p:sp>
        <p:nvSpPr>
          <p:cNvPr id="6" name="スライド番号プレースホルダー 5"/>
          <p:cNvSpPr>
            <a:spLocks noGrp="1"/>
          </p:cNvSpPr>
          <p:nvPr>
            <p:ph type="sldNum" sz="quarter" idx="12"/>
          </p:nvPr>
        </p:nvSpPr>
        <p:spPr/>
        <p:txBody>
          <a:bodyPr/>
          <a:lstStyle/>
          <a:p>
            <a:fld id="{6BC92BFA-A7E0-7A40-85C6-4D7999F411B4}" type="slidenum">
              <a:rPr kumimoji="1" lang="ja-JP" altLang="en-US" sz="2600" smtClean="0">
                <a:solidFill>
                  <a:schemeClr val="bg1"/>
                </a:solidFill>
              </a:rPr>
              <a:t>42</a:t>
            </a:fld>
            <a:endParaRPr kumimoji="1" lang="ja-JP" altLang="en-US" sz="2600" dirty="0">
              <a:solidFill>
                <a:schemeClr val="bg1"/>
              </a:solidFill>
            </a:endParaRPr>
          </a:p>
        </p:txBody>
      </p:sp>
      <p:grpSp>
        <p:nvGrpSpPr>
          <p:cNvPr id="21" name="図形グループ 20"/>
          <p:cNvGrpSpPr/>
          <p:nvPr/>
        </p:nvGrpSpPr>
        <p:grpSpPr>
          <a:xfrm>
            <a:off x="8081533" y="2096179"/>
            <a:ext cx="2646948" cy="2973745"/>
            <a:chOff x="8055116" y="2028971"/>
            <a:chExt cx="2646948" cy="2973745"/>
          </a:xfrm>
        </p:grpSpPr>
        <p:cxnSp>
          <p:nvCxnSpPr>
            <p:cNvPr id="4" name="直線矢印コネクタ 3"/>
            <p:cNvCxnSpPr/>
            <p:nvPr/>
          </p:nvCxnSpPr>
          <p:spPr>
            <a:xfrm>
              <a:off x="8055116" y="3837983"/>
              <a:ext cx="2646948"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 name="直線矢印コネクタ 4"/>
            <p:cNvCxnSpPr/>
            <p:nvPr/>
          </p:nvCxnSpPr>
          <p:spPr>
            <a:xfrm flipV="1">
              <a:off x="9379594" y="2756822"/>
              <a:ext cx="0" cy="224589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7" name="正方形/長方形 6"/>
            <p:cNvSpPr/>
            <p:nvPr/>
          </p:nvSpPr>
          <p:spPr>
            <a:xfrm>
              <a:off x="8927707" y="2028971"/>
              <a:ext cx="877163" cy="646331"/>
            </a:xfrm>
            <a:prstGeom prst="rect">
              <a:avLst/>
            </a:prstGeom>
          </p:spPr>
          <p:txBody>
            <a:bodyPr wrap="none">
              <a:spAutoFit/>
            </a:bodyPr>
            <a:lstStyle/>
            <a:p>
              <a:pPr algn="ctr"/>
              <a:r>
                <a:rPr lang="ja-JP" altLang="en-US" dirty="0" smtClean="0"/>
                <a:t>同調性</a:t>
              </a:r>
              <a:endParaRPr lang="en-US" altLang="ja-JP" dirty="0" smtClean="0"/>
            </a:p>
            <a:p>
              <a:pPr algn="ctr"/>
              <a:r>
                <a:rPr lang="ja-JP" altLang="en-US" dirty="0" smtClean="0"/>
                <a:t>高</a:t>
              </a:r>
              <a:endParaRPr lang="ja-JP" altLang="en-US" dirty="0"/>
            </a:p>
          </p:txBody>
        </p:sp>
      </p:grpSp>
      <p:sp>
        <p:nvSpPr>
          <p:cNvPr id="17" name="右矢印 16"/>
          <p:cNvSpPr/>
          <p:nvPr/>
        </p:nvSpPr>
        <p:spPr>
          <a:xfrm>
            <a:off x="1505100" y="4325585"/>
            <a:ext cx="1004991" cy="664286"/>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8" name="正方形/長方形 17"/>
          <p:cNvSpPr/>
          <p:nvPr/>
        </p:nvSpPr>
        <p:spPr>
          <a:xfrm>
            <a:off x="2311561" y="4131800"/>
            <a:ext cx="4712685" cy="9096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dirty="0" smtClean="0"/>
              <a:t>ストレスを軽減する必要がある</a:t>
            </a:r>
            <a:endParaRPr kumimoji="1" lang="ja-JP" altLang="en-US" sz="2400" dirty="0"/>
          </a:p>
        </p:txBody>
      </p:sp>
      <p:sp>
        <p:nvSpPr>
          <p:cNvPr id="19" name="右矢印 18"/>
          <p:cNvSpPr/>
          <p:nvPr/>
        </p:nvSpPr>
        <p:spPr>
          <a:xfrm>
            <a:off x="2527269" y="5254067"/>
            <a:ext cx="728302" cy="664740"/>
          </a:xfrm>
          <a:prstGeom prst="rightArrow">
            <a:avLst>
              <a:gd name="adj1" fmla="val 50000"/>
              <a:gd name="adj2" fmla="val 48067"/>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pic>
        <p:nvPicPr>
          <p:cNvPr id="22" name="図 21"/>
          <p:cNvPicPr>
            <a:picLocks noChangeAspect="1"/>
          </p:cNvPicPr>
          <p:nvPr/>
        </p:nvPicPr>
        <p:blipFill>
          <a:blip r:embed="rId3"/>
          <a:stretch>
            <a:fillRect/>
          </a:stretch>
        </p:blipFill>
        <p:spPr>
          <a:xfrm rot="390439">
            <a:off x="9699314" y="4091050"/>
            <a:ext cx="618548" cy="740535"/>
          </a:xfrm>
          <a:prstGeom prst="rect">
            <a:avLst/>
          </a:prstGeom>
        </p:spPr>
      </p:pic>
      <p:sp>
        <p:nvSpPr>
          <p:cNvPr id="10" name="円/楕円 9"/>
          <p:cNvSpPr/>
          <p:nvPr/>
        </p:nvSpPr>
        <p:spPr>
          <a:xfrm>
            <a:off x="9545985" y="2672199"/>
            <a:ext cx="925205" cy="22849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1295048" y="1982569"/>
            <a:ext cx="1514160" cy="2097606"/>
            <a:chOff x="179494" y="3652535"/>
            <a:chExt cx="1835572" cy="2686481"/>
          </a:xfrm>
        </p:grpSpPr>
        <p:pic>
          <p:nvPicPr>
            <p:cNvPr id="24" name="コンテンツ プレースホルダー 32"/>
            <p:cNvPicPr>
              <a:picLocks noChangeAspect="1"/>
            </p:cNvPicPr>
            <p:nvPr/>
          </p:nvPicPr>
          <p:blipFill rotWithShape="1">
            <a:blip r:embed="rId4">
              <a:duotone>
                <a:schemeClr val="accent1">
                  <a:shade val="45000"/>
                  <a:satMod val="135000"/>
                </a:schemeClr>
                <a:prstClr val="white"/>
              </a:duotone>
            </a:blip>
            <a:srcRect b="5767"/>
            <a:stretch/>
          </p:blipFill>
          <p:spPr>
            <a:xfrm>
              <a:off x="179494" y="3889476"/>
              <a:ext cx="1835572" cy="2449540"/>
            </a:xfrm>
            <a:prstGeom prst="rect">
              <a:avLst/>
            </a:prstGeom>
          </p:spPr>
        </p:pic>
        <p:sp>
          <p:nvSpPr>
            <p:cNvPr id="25" name="テキスト ボックス 24"/>
            <p:cNvSpPr txBox="1"/>
            <p:nvPr/>
          </p:nvSpPr>
          <p:spPr>
            <a:xfrm>
              <a:off x="340200" y="3652535"/>
              <a:ext cx="1514160" cy="394181"/>
            </a:xfrm>
            <a:prstGeom prst="rect">
              <a:avLst/>
            </a:prstGeom>
            <a:noFill/>
          </p:spPr>
          <p:txBody>
            <a:bodyPr wrap="square" rtlCol="0">
              <a:spAutoFit/>
            </a:bodyPr>
            <a:lstStyle/>
            <a:p>
              <a:r>
                <a:rPr kumimoji="1" lang="ja-JP" altLang="en-US" sz="1400" dirty="0" smtClean="0"/>
                <a:t>我慢できない</a:t>
              </a:r>
              <a:endParaRPr kumimoji="1" lang="ja-JP" altLang="en-US" sz="1400" dirty="0"/>
            </a:p>
          </p:txBody>
        </p:sp>
      </p:grpSp>
      <p:sp>
        <p:nvSpPr>
          <p:cNvPr id="14" name="四角形吹き出し 13"/>
          <p:cNvSpPr/>
          <p:nvPr/>
        </p:nvSpPr>
        <p:spPr>
          <a:xfrm>
            <a:off x="3051142" y="2195933"/>
            <a:ext cx="3655298" cy="1911658"/>
          </a:xfrm>
          <a:prstGeom prst="wedgeRectCallout">
            <a:avLst>
              <a:gd name="adj1" fmla="val -64359"/>
              <a:gd name="adj2" fmla="val -32012"/>
            </a:avLst>
          </a:prstGeom>
          <a:solidFill>
            <a:srgbClr val="FDFDFD"/>
          </a:solid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en-US" altLang="ja-JP" dirty="0" smtClean="0"/>
          </a:p>
          <a:p>
            <a:pPr algn="ctr"/>
            <a:endParaRPr lang="en-US" altLang="ja-JP" dirty="0"/>
          </a:p>
          <a:p>
            <a:pPr algn="ctr"/>
            <a:endParaRPr kumimoji="1" lang="en-US" altLang="ja-JP" dirty="0" smtClean="0"/>
          </a:p>
          <a:p>
            <a:pPr algn="ctr"/>
            <a:endParaRPr lang="en-US" altLang="ja-JP" dirty="0"/>
          </a:p>
          <a:p>
            <a:pPr algn="ctr"/>
            <a:endParaRPr kumimoji="1" lang="en-US" altLang="ja-JP" dirty="0" smtClean="0"/>
          </a:p>
          <a:p>
            <a:pPr algn="ctr"/>
            <a:r>
              <a:rPr kumimoji="1" lang="ja-JP" altLang="en-US" dirty="0" smtClean="0"/>
              <a:t>時間待ちストレス不耐性が高い人</a:t>
            </a:r>
            <a:endParaRPr kumimoji="1" lang="en-US" altLang="ja-JP" dirty="0" smtClean="0"/>
          </a:p>
          <a:p>
            <a:pPr algn="ctr"/>
            <a:endParaRPr lang="en-US" altLang="ja-JP" dirty="0" smtClean="0"/>
          </a:p>
          <a:p>
            <a:pPr marL="285750" indent="-285750">
              <a:buFont typeface="Wingdings" charset="2"/>
              <a:buChar char="ü"/>
            </a:pPr>
            <a:r>
              <a:rPr lang="ja-JP" altLang="en-US" dirty="0" smtClean="0"/>
              <a:t>ストレス我慢できない</a:t>
            </a:r>
            <a:endParaRPr lang="en-US" altLang="ja-JP" dirty="0" smtClean="0"/>
          </a:p>
          <a:p>
            <a:pPr marL="285750" indent="-285750">
              <a:buFont typeface="Wingdings" charset="2"/>
              <a:buChar char="ü"/>
            </a:pPr>
            <a:r>
              <a:rPr lang="ja-JP" altLang="en-US" dirty="0" smtClean="0"/>
              <a:t>ストレスを感じやすい</a:t>
            </a:r>
            <a:endParaRPr lang="en-US" altLang="ja-JP" dirty="0" smtClean="0"/>
          </a:p>
          <a:p>
            <a:pPr marL="285750" indent="-285750">
              <a:buFont typeface="Wingdings" charset="2"/>
              <a:buChar char="ü"/>
            </a:pPr>
            <a:r>
              <a:rPr lang="ja-JP" altLang="en-US" dirty="0" smtClean="0"/>
              <a:t>抱えるストレスが大きい</a:t>
            </a:r>
            <a:endParaRPr lang="en-US" altLang="ja-JP" dirty="0" smtClean="0"/>
          </a:p>
          <a:p>
            <a:endParaRPr lang="en-US" altLang="ja-JP" dirty="0"/>
          </a:p>
          <a:p>
            <a:pPr algn="ctr"/>
            <a:endParaRPr kumimoji="1" lang="en-US" altLang="ja-JP" dirty="0" smtClean="0"/>
          </a:p>
          <a:p>
            <a:pPr algn="ctr"/>
            <a:endParaRPr lang="en-US" altLang="ja-JP" dirty="0"/>
          </a:p>
          <a:p>
            <a:pPr algn="ctr"/>
            <a:endParaRPr kumimoji="1" lang="en-US" altLang="ja-JP" dirty="0" smtClean="0"/>
          </a:p>
          <a:p>
            <a:pPr algn="ctr"/>
            <a:endParaRPr kumimoji="1" lang="en-US" altLang="ja-JP" dirty="0" smtClean="0"/>
          </a:p>
        </p:txBody>
      </p:sp>
    </p:spTree>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latin typeface="+mj-ea"/>
              </a:rPr>
              <a:t>3</a:t>
            </a:r>
            <a:endParaRPr kumimoji="1" lang="ja-JP" altLang="en-US" dirty="0">
              <a:latin typeface="+mj-ea"/>
            </a:endParaRPr>
          </a:p>
        </p:txBody>
      </p:sp>
      <p:sp>
        <p:nvSpPr>
          <p:cNvPr id="3" name="コンテンツ プレースホルダー 2"/>
          <p:cNvSpPr>
            <a:spLocks noGrp="1"/>
          </p:cNvSpPr>
          <p:nvPr>
            <p:ph idx="1"/>
          </p:nvPr>
        </p:nvSpPr>
        <p:spPr>
          <a:xfrm>
            <a:off x="1097279" y="1845734"/>
            <a:ext cx="10620587" cy="4023360"/>
          </a:xfrm>
        </p:spPr>
        <p:txBody>
          <a:bodyPr/>
          <a:lstStyle/>
          <a:p>
            <a:endParaRPr kumimoji="1" lang="en-US" altLang="ja-JP" dirty="0" smtClean="0"/>
          </a:p>
          <a:p>
            <a:endParaRPr lang="en-US" altLang="ja-JP" sz="2400" dirty="0" smtClean="0"/>
          </a:p>
          <a:p>
            <a:r>
              <a:rPr lang="en-US" altLang="ja-JP" sz="2400" dirty="0" smtClean="0"/>
              <a:t>3-1  </a:t>
            </a:r>
            <a:r>
              <a:rPr lang="ja-JP" altLang="en-US" sz="2400" dirty="0" smtClean="0"/>
              <a:t>同調性が高い人は話題性強調マネジメントによってその店へのロイヤルティ</a:t>
            </a:r>
          </a:p>
          <a:p>
            <a:r>
              <a:rPr lang="ja-JP" altLang="en-US" sz="2400" dirty="0"/>
              <a:t> </a:t>
            </a:r>
            <a:r>
              <a:rPr lang="ja-JP" altLang="en-US" sz="2400" dirty="0" smtClean="0"/>
              <a:t>       が高まる。</a:t>
            </a:r>
            <a:endParaRPr lang="en-US" altLang="ja-JP" sz="2400" dirty="0" smtClean="0"/>
          </a:p>
          <a:p>
            <a:endParaRPr lang="en-US" altLang="ja-JP" sz="2400" dirty="0" smtClean="0"/>
          </a:p>
          <a:p>
            <a:r>
              <a:rPr lang="en-US" altLang="ja-JP" sz="2400" dirty="0" smtClean="0"/>
              <a:t>3-2</a:t>
            </a:r>
            <a:r>
              <a:rPr lang="ja-JP" altLang="en-US" sz="2400" dirty="0" smtClean="0"/>
              <a:t>　時間待ちストレス不耐性が高い人はストレス軽減マネジメントによってその店</a:t>
            </a:r>
          </a:p>
          <a:p>
            <a:r>
              <a:rPr lang="ja-JP" altLang="en-US" sz="2400" dirty="0"/>
              <a:t> </a:t>
            </a:r>
            <a:r>
              <a:rPr lang="ja-JP" altLang="en-US" sz="2400" dirty="0" smtClean="0"/>
              <a:t>        へのロイヤルティが高まる。</a:t>
            </a:r>
            <a:endParaRPr lang="en-US" altLang="ja-JP" sz="2400" dirty="0" smtClean="0"/>
          </a:p>
          <a:p>
            <a:r>
              <a:rPr lang="en-US" altLang="ja-JP" dirty="0" smtClean="0"/>
              <a:t> </a:t>
            </a:r>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43</a:t>
            </a:fld>
            <a:endParaRPr kumimoji="1" lang="ja-JP" altLang="en-US" sz="2600" dirty="0"/>
          </a:p>
        </p:txBody>
      </p:sp>
    </p:spTree>
    <p:extLst>
      <p:ext uri="{BB962C8B-B14F-4D97-AF65-F5344CB8AC3E}">
        <p14:creationId xmlns:p14="http://schemas.microsoft.com/office/powerpoint/2010/main" val="17663378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t>3 </a:t>
            </a:r>
            <a:r>
              <a:rPr kumimoji="1" lang="ja-JP" altLang="en-US" dirty="0" smtClean="0"/>
              <a:t>検証方法</a:t>
            </a:r>
            <a:endParaRPr kumimoji="1" lang="ja-JP" altLang="en-US" dirty="0"/>
          </a:p>
        </p:txBody>
      </p:sp>
      <p:sp>
        <p:nvSpPr>
          <p:cNvPr id="3" name="コンテンツ プレースホルダー 2"/>
          <p:cNvSpPr>
            <a:spLocks noGrp="1"/>
          </p:cNvSpPr>
          <p:nvPr>
            <p:ph idx="1"/>
          </p:nvPr>
        </p:nvSpPr>
        <p:spPr/>
        <p:txBody>
          <a:bodyPr/>
          <a:lstStyle/>
          <a:p>
            <a:endParaRPr kumimoji="1" lang="en-US" altLang="ja-JP" dirty="0" smtClean="0"/>
          </a:p>
          <a:p>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44</a:t>
            </a:fld>
            <a:endParaRPr kumimoji="1" lang="ja-JP" altLang="en-US" sz="2600" dirty="0"/>
          </a:p>
        </p:txBody>
      </p:sp>
      <p:sp>
        <p:nvSpPr>
          <p:cNvPr id="6" name="下矢印吹き出し 5"/>
          <p:cNvSpPr/>
          <p:nvPr/>
        </p:nvSpPr>
        <p:spPr>
          <a:xfrm>
            <a:off x="1618827" y="2111583"/>
            <a:ext cx="9536853" cy="1270000"/>
          </a:xfrm>
          <a:prstGeom prst="downArrowCallou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１２コの飲食店の行列マネジメント</a:t>
            </a:r>
            <a:r>
              <a:rPr lang="ja-JP" altLang="en-US" dirty="0">
                <a:solidFill>
                  <a:schemeClr val="tx1"/>
                </a:solidFill>
              </a:rPr>
              <a:t>を提示し、それそれどの程度「また来店したい」と感じるかを</a:t>
            </a:r>
            <a:r>
              <a:rPr lang="en-US" altLang="ja-JP" dirty="0">
                <a:solidFill>
                  <a:schemeClr val="tx1"/>
                </a:solidFill>
              </a:rPr>
              <a:t>5</a:t>
            </a:r>
            <a:r>
              <a:rPr lang="ja-JP" altLang="en-US" dirty="0">
                <a:solidFill>
                  <a:schemeClr val="tx1"/>
                </a:solidFill>
              </a:rPr>
              <a:t>段階評価で測定</a:t>
            </a:r>
            <a:r>
              <a:rPr lang="ja-JP" altLang="en-US" dirty="0" smtClean="0">
                <a:solidFill>
                  <a:schemeClr val="tx1"/>
                </a:solidFill>
              </a:rPr>
              <a:t>。なお、提供する商品の味や店舗内のサービスは一定であると仮定。</a:t>
            </a:r>
            <a:endParaRPr lang="en-US" altLang="ja-JP" dirty="0" smtClean="0">
              <a:solidFill>
                <a:schemeClr val="tx1"/>
              </a:solidFill>
            </a:endParaRPr>
          </a:p>
        </p:txBody>
      </p:sp>
      <p:sp>
        <p:nvSpPr>
          <p:cNvPr id="7" name="下矢印吹き出し 6"/>
          <p:cNvSpPr/>
          <p:nvPr/>
        </p:nvSpPr>
        <p:spPr>
          <a:xfrm>
            <a:off x="1618827" y="3410373"/>
            <a:ext cx="9536853" cy="1163320"/>
          </a:xfrm>
          <a:prstGeom prst="downArrowCallout">
            <a:avLst>
              <a:gd name="adj1" fmla="val 25000"/>
              <a:gd name="adj2" fmla="val 25000"/>
              <a:gd name="adj3" fmla="val 19178"/>
              <a:gd name="adj4" fmla="val 64977"/>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因子分析を行い１２コのマネジメントから、話題性強調マネジメント因子と</a:t>
            </a:r>
            <a:endParaRPr kumimoji="1" lang="en-US" altLang="ja-JP" dirty="0" smtClean="0">
              <a:solidFill>
                <a:schemeClr val="tx1"/>
              </a:solidFill>
            </a:endParaRPr>
          </a:p>
          <a:p>
            <a:pPr algn="ctr"/>
            <a:r>
              <a:rPr kumimoji="1" lang="ja-JP" altLang="en-US" dirty="0" smtClean="0">
                <a:solidFill>
                  <a:schemeClr val="tx1"/>
                </a:solidFill>
              </a:rPr>
              <a:t>ストレス軽減マネジメント因子を抽出。</a:t>
            </a:r>
            <a:endParaRPr kumimoji="1" lang="ja-JP" altLang="en-US" dirty="0">
              <a:solidFill>
                <a:schemeClr val="tx1"/>
              </a:solidFill>
            </a:endParaRPr>
          </a:p>
        </p:txBody>
      </p:sp>
      <p:sp>
        <p:nvSpPr>
          <p:cNvPr id="9" name="下矢印吹き出し 8"/>
          <p:cNvSpPr/>
          <p:nvPr/>
        </p:nvSpPr>
        <p:spPr>
          <a:xfrm>
            <a:off x="1618827" y="4651587"/>
            <a:ext cx="9536853" cy="1270000"/>
          </a:xfrm>
          <a:prstGeom prst="downArrowCallou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話題性強調マネジメントとストレス軽減マネジメントそれぞれの平均値が、同調性高低と時間待ちストレス不耐性高低に差が出るかを</a:t>
            </a:r>
            <a:r>
              <a:rPr lang="en-US" altLang="ja-JP" dirty="0" smtClean="0">
                <a:solidFill>
                  <a:schemeClr val="tx1"/>
                </a:solidFill>
              </a:rPr>
              <a:t>t</a:t>
            </a:r>
            <a:r>
              <a:rPr lang="ja-JP" altLang="en-US" dirty="0" smtClean="0">
                <a:solidFill>
                  <a:schemeClr val="tx1"/>
                </a:solidFill>
              </a:rPr>
              <a:t>検定で検証した。</a:t>
            </a:r>
            <a:endParaRPr lang="en-US" altLang="ja-JP" dirty="0">
              <a:solidFill>
                <a:schemeClr val="tx1"/>
              </a:solidFill>
            </a:endParaRPr>
          </a:p>
        </p:txBody>
      </p:sp>
      <p:sp>
        <p:nvSpPr>
          <p:cNvPr id="11" name="テキスト ボックス 10"/>
          <p:cNvSpPr txBox="1"/>
          <p:nvPr/>
        </p:nvSpPr>
        <p:spPr>
          <a:xfrm>
            <a:off x="982134" y="2164925"/>
            <a:ext cx="521545"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4000" dirty="0" smtClean="0"/>
              <a:t>１</a:t>
            </a:r>
            <a:endParaRPr kumimoji="1" lang="ja-JP" altLang="en-US" sz="4000" dirty="0"/>
          </a:p>
        </p:txBody>
      </p:sp>
      <p:sp>
        <p:nvSpPr>
          <p:cNvPr id="12" name="テキスト ボックス 11"/>
          <p:cNvSpPr txBox="1"/>
          <p:nvPr/>
        </p:nvSpPr>
        <p:spPr>
          <a:xfrm>
            <a:off x="978747" y="3410373"/>
            <a:ext cx="507999"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000" dirty="0" smtClean="0"/>
              <a:t>２</a:t>
            </a:r>
            <a:endParaRPr kumimoji="1" lang="ja-JP" altLang="en-US" sz="4000" dirty="0"/>
          </a:p>
        </p:txBody>
      </p:sp>
      <p:sp>
        <p:nvSpPr>
          <p:cNvPr id="13" name="テキスト ボックス 12"/>
          <p:cNvSpPr txBox="1"/>
          <p:nvPr/>
        </p:nvSpPr>
        <p:spPr>
          <a:xfrm>
            <a:off x="978747" y="4651587"/>
            <a:ext cx="524932" cy="70788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4000" dirty="0" smtClean="0"/>
              <a:t>３</a:t>
            </a:r>
            <a:endParaRPr kumimoji="1" lang="ja-JP" altLang="en-US" sz="4000" dirty="0"/>
          </a:p>
        </p:txBody>
      </p:sp>
    </p:spTree>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latin typeface="+mj-ea"/>
              </a:rPr>
              <a:t>3</a:t>
            </a:r>
            <a:r>
              <a:rPr kumimoji="1" lang="ja-JP" altLang="en-US" dirty="0" smtClean="0">
                <a:latin typeface="+mj-ea"/>
              </a:rPr>
              <a:t> </a:t>
            </a:r>
            <a:r>
              <a:rPr lang="ja-JP" altLang="en-US" dirty="0" smtClean="0"/>
              <a:t> 調査概要</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519822085"/>
              </p:ext>
            </p:extLst>
          </p:nvPr>
        </p:nvGraphicFramePr>
        <p:xfrm>
          <a:off x="1783134" y="1928107"/>
          <a:ext cx="8553246" cy="4330576"/>
        </p:xfrm>
        <a:graphic>
          <a:graphicData uri="http://schemas.openxmlformats.org/drawingml/2006/table">
            <a:tbl>
              <a:tblPr firstRow="1" bandRow="1">
                <a:tableStyleId>{BC89EF96-8CEA-46FF-86C4-4CE0E7609802}</a:tableStyleId>
              </a:tblPr>
              <a:tblGrid>
                <a:gridCol w="4276623"/>
                <a:gridCol w="4276623"/>
              </a:tblGrid>
              <a:tr h="841365">
                <a:tc>
                  <a:txBody>
                    <a:bodyPr/>
                    <a:lstStyle/>
                    <a:p>
                      <a:pPr algn="ctr"/>
                      <a:r>
                        <a:rPr kumimoji="1" lang="ja-JP" altLang="en-US" sz="2400" b="0" dirty="0" smtClean="0"/>
                        <a:t>調査対象</a:t>
                      </a:r>
                      <a:endParaRPr kumimoji="1" lang="ja-JP" altLang="en-US" sz="2400" b="0" dirty="0"/>
                    </a:p>
                  </a:txBody>
                  <a:tcPr/>
                </a:tc>
                <a:tc>
                  <a:txBody>
                    <a:bodyPr/>
                    <a:lstStyle/>
                    <a:p>
                      <a:pPr algn="ctr"/>
                      <a:r>
                        <a:rPr kumimoji="1" lang="en-US" altLang="ja-JP" sz="2400" b="0" dirty="0" smtClean="0"/>
                        <a:t>10〜50</a:t>
                      </a:r>
                      <a:r>
                        <a:rPr kumimoji="1" lang="ja-JP" altLang="en-US" sz="2400" b="0" dirty="0" smtClean="0"/>
                        <a:t>代の男女</a:t>
                      </a:r>
                      <a:endParaRPr kumimoji="1" lang="ja-JP" altLang="en-US" sz="2400" b="0" dirty="0"/>
                    </a:p>
                  </a:txBody>
                  <a:tcPr/>
                </a:tc>
              </a:tr>
              <a:tr h="965116">
                <a:tc>
                  <a:txBody>
                    <a:bodyPr/>
                    <a:lstStyle/>
                    <a:p>
                      <a:pPr algn="ctr"/>
                      <a:r>
                        <a:rPr kumimoji="1" lang="ja-JP" altLang="en-US" sz="2400" dirty="0" smtClean="0"/>
                        <a:t>調査期間</a:t>
                      </a:r>
                      <a:endParaRPr kumimoji="1" lang="ja-JP" altLang="en-US" sz="2400" dirty="0"/>
                    </a:p>
                  </a:txBody>
                  <a:tcPr/>
                </a:tc>
                <a:tc>
                  <a:txBody>
                    <a:bodyPr/>
                    <a:lstStyle/>
                    <a:p>
                      <a:pPr algn="ctr"/>
                      <a:r>
                        <a:rPr kumimoji="1" lang="en-US" altLang="ja-JP" sz="2400" dirty="0" smtClean="0"/>
                        <a:t>2016</a:t>
                      </a:r>
                      <a:r>
                        <a:rPr kumimoji="1" lang="ja-JP" altLang="en-US" sz="2400" dirty="0" smtClean="0"/>
                        <a:t>年</a:t>
                      </a:r>
                      <a:r>
                        <a:rPr kumimoji="1" lang="en-US" altLang="ja-JP" sz="2400" dirty="0" smtClean="0"/>
                        <a:t>12</a:t>
                      </a:r>
                      <a:r>
                        <a:rPr kumimoji="1" lang="ja-JP" altLang="en-US" sz="2400" dirty="0" smtClean="0"/>
                        <a:t>月</a:t>
                      </a:r>
                      <a:r>
                        <a:rPr kumimoji="1" lang="en-US" altLang="ja-JP" sz="2400" dirty="0" smtClean="0"/>
                        <a:t>6</a:t>
                      </a:r>
                      <a:r>
                        <a:rPr kumimoji="1" lang="ja-JP" altLang="en-US" sz="2400" dirty="0" smtClean="0"/>
                        <a:t>日（火）</a:t>
                      </a:r>
                      <a:r>
                        <a:rPr kumimoji="1" lang="en-US" altLang="ja-JP" sz="2400" dirty="0" smtClean="0"/>
                        <a:t>〜12</a:t>
                      </a:r>
                      <a:r>
                        <a:rPr kumimoji="1" lang="ja-JP" altLang="en-US" sz="2400" dirty="0" smtClean="0"/>
                        <a:t>月</a:t>
                      </a:r>
                      <a:r>
                        <a:rPr kumimoji="1" lang="en-US" altLang="ja-JP" sz="2400" dirty="0" smtClean="0"/>
                        <a:t>10</a:t>
                      </a:r>
                      <a:r>
                        <a:rPr kumimoji="1" lang="ja-JP" altLang="en-US" sz="2400" dirty="0" smtClean="0"/>
                        <a:t>日（土）</a:t>
                      </a:r>
                      <a:endParaRPr kumimoji="1" lang="ja-JP" altLang="en-US" sz="2400" dirty="0"/>
                    </a:p>
                  </a:txBody>
                  <a:tcPr/>
                </a:tc>
              </a:tr>
              <a:tr h="841365">
                <a:tc>
                  <a:txBody>
                    <a:bodyPr/>
                    <a:lstStyle/>
                    <a:p>
                      <a:pPr algn="ctr"/>
                      <a:r>
                        <a:rPr kumimoji="1" lang="ja-JP" altLang="en-US" sz="2400" dirty="0" smtClean="0"/>
                        <a:t>調査方法</a:t>
                      </a:r>
                      <a:endParaRPr kumimoji="1" lang="ja-JP" altLang="en-US" sz="2400" dirty="0"/>
                    </a:p>
                  </a:txBody>
                  <a:tcPr/>
                </a:tc>
                <a:tc>
                  <a:txBody>
                    <a:bodyPr/>
                    <a:lstStyle/>
                    <a:p>
                      <a:pPr algn="ctr"/>
                      <a:r>
                        <a:rPr kumimoji="1" lang="en-US" altLang="ja-JP" sz="2400" dirty="0" smtClean="0"/>
                        <a:t>Web</a:t>
                      </a:r>
                      <a:r>
                        <a:rPr kumimoji="1" lang="ja-JP" altLang="en-US" sz="2400" dirty="0" smtClean="0"/>
                        <a:t>調査</a:t>
                      </a:r>
                    </a:p>
                  </a:txBody>
                  <a:tcPr/>
                </a:tc>
              </a:tr>
              <a:tr h="841365">
                <a:tc>
                  <a:txBody>
                    <a:bodyPr/>
                    <a:lstStyle/>
                    <a:p>
                      <a:pPr algn="ctr"/>
                      <a:r>
                        <a:rPr kumimoji="1" lang="ja-JP" altLang="en-US" sz="2400" dirty="0" smtClean="0"/>
                        <a:t>サンプルサイズ</a:t>
                      </a:r>
                      <a:endParaRPr kumimoji="1" lang="ja-JP" altLang="en-US" sz="2400" dirty="0"/>
                    </a:p>
                  </a:txBody>
                  <a:tcPr/>
                </a:tc>
                <a:tc>
                  <a:txBody>
                    <a:bodyPr/>
                    <a:lstStyle/>
                    <a:p>
                      <a:pPr algn="ctr"/>
                      <a:r>
                        <a:rPr kumimoji="1" lang="ja-JP" altLang="en-US" sz="2400" dirty="0" smtClean="0"/>
                        <a:t>回答数</a:t>
                      </a:r>
                      <a:r>
                        <a:rPr kumimoji="1" lang="en-US" altLang="ja-JP" sz="2400" dirty="0" smtClean="0"/>
                        <a:t>285</a:t>
                      </a:r>
                      <a:r>
                        <a:rPr kumimoji="1" lang="ja-JP" altLang="en-US" sz="2400" dirty="0" smtClean="0"/>
                        <a:t>（有効回答数</a:t>
                      </a:r>
                      <a:r>
                        <a:rPr kumimoji="1" lang="en-US" altLang="ja-JP" sz="2400" dirty="0" smtClean="0"/>
                        <a:t>214</a:t>
                      </a:r>
                      <a:r>
                        <a:rPr kumimoji="1" lang="ja-JP" altLang="en-US" sz="2400" dirty="0" smtClean="0"/>
                        <a:t>）</a:t>
                      </a:r>
                      <a:endParaRPr kumimoji="1" lang="ja-JP" altLang="en-US" sz="2400" dirty="0"/>
                    </a:p>
                  </a:txBody>
                  <a:tcPr/>
                </a:tc>
              </a:tr>
              <a:tr h="841365">
                <a:tc>
                  <a:txBody>
                    <a:bodyPr/>
                    <a:lstStyle/>
                    <a:p>
                      <a:pPr algn="ctr"/>
                      <a:r>
                        <a:rPr kumimoji="1" lang="ja-JP" altLang="en-US" sz="2400" dirty="0" smtClean="0"/>
                        <a:t>分析方法</a:t>
                      </a:r>
                      <a:endParaRPr kumimoji="1" lang="ja-JP" altLang="en-US" sz="2400" dirty="0"/>
                    </a:p>
                  </a:txBody>
                  <a:tcPr/>
                </a:tc>
                <a:tc>
                  <a:txBody>
                    <a:bodyPr/>
                    <a:lstStyle/>
                    <a:p>
                      <a:pPr algn="ctr"/>
                      <a:r>
                        <a:rPr kumimoji="1" lang="ja-JP" altLang="en-US" sz="2400" dirty="0" smtClean="0"/>
                        <a:t>対応のない</a:t>
                      </a:r>
                      <a:r>
                        <a:rPr kumimoji="1" lang="en-US" altLang="ja-JP" sz="2400" dirty="0" smtClean="0"/>
                        <a:t>t</a:t>
                      </a:r>
                      <a:r>
                        <a:rPr kumimoji="1" lang="ja-JP" altLang="en-US" sz="2400" dirty="0" smtClean="0"/>
                        <a:t>検定</a:t>
                      </a:r>
                      <a:endParaRPr kumimoji="1" lang="ja-JP" altLang="en-US" sz="2400" dirty="0"/>
                    </a:p>
                  </a:txBody>
                  <a:tcPr/>
                </a:tc>
              </a:tr>
            </a:tbl>
          </a:graphicData>
        </a:graphic>
      </p:graphicFrame>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45</a:t>
            </a:fld>
            <a:endParaRPr kumimoji="1" lang="ja-JP" altLang="en-US" sz="2600" dirty="0"/>
          </a:p>
        </p:txBody>
      </p:sp>
    </p:spTree>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latin typeface="+mj-ea"/>
              </a:rPr>
              <a:t>3</a:t>
            </a:r>
            <a:r>
              <a:rPr kumimoji="1" lang="ja-JP" altLang="en-US" dirty="0" smtClean="0">
                <a:latin typeface="+mj-ea"/>
              </a:rPr>
              <a:t>−１検証</a:t>
            </a:r>
            <a:endParaRPr kumimoji="1" lang="ja-JP" altLang="en-US" dirty="0">
              <a:latin typeface="+mj-ea"/>
            </a:endParaRPr>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46</a:t>
            </a:fld>
            <a:endParaRPr kumimoji="1" lang="ja-JP" altLang="en-US" sz="2600" dirty="0"/>
          </a:p>
        </p:txBody>
      </p:sp>
      <p:pic>
        <p:nvPicPr>
          <p:cNvPr id="5" name="コンテンツ プレースホルダー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0972" y="1999741"/>
            <a:ext cx="9210379" cy="1965325"/>
          </a:xfrm>
        </p:spPr>
      </p:pic>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599" y="3993518"/>
            <a:ext cx="11246095" cy="2147867"/>
          </a:xfrm>
          <a:prstGeom prst="rect">
            <a:avLst/>
          </a:prstGeom>
        </p:spPr>
      </p:pic>
      <p:sp>
        <p:nvSpPr>
          <p:cNvPr id="14" name="円/楕円 13"/>
          <p:cNvSpPr/>
          <p:nvPr/>
        </p:nvSpPr>
        <p:spPr>
          <a:xfrm>
            <a:off x="5525858" y="3123677"/>
            <a:ext cx="1036322" cy="81983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爆発 2 16"/>
          <p:cNvSpPr/>
          <p:nvPr/>
        </p:nvSpPr>
        <p:spPr>
          <a:xfrm rot="21391652">
            <a:off x="8007380" y="320785"/>
            <a:ext cx="4513233" cy="2410185"/>
          </a:xfrm>
          <a:prstGeom prst="irregularSeal2">
            <a:avLst/>
          </a:prstGeom>
          <a:solidFill>
            <a:schemeClr val="bg1"/>
          </a:solid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3600" dirty="0" smtClean="0"/>
              <a:t>1</a:t>
            </a:r>
            <a:r>
              <a:rPr kumimoji="1" lang="ja-JP" altLang="en-US" sz="3600" dirty="0" smtClean="0"/>
              <a:t>％水準で有意</a:t>
            </a:r>
            <a:endParaRPr kumimoji="1" lang="ja-JP" altLang="en-US" sz="3600" dirty="0"/>
          </a:p>
        </p:txBody>
      </p:sp>
      <p:sp>
        <p:nvSpPr>
          <p:cNvPr id="15" name="円/楕円 14"/>
          <p:cNvSpPr/>
          <p:nvPr/>
        </p:nvSpPr>
        <p:spPr>
          <a:xfrm flipV="1">
            <a:off x="7382932" y="5384800"/>
            <a:ext cx="897467" cy="712327"/>
          </a:xfrm>
          <a:prstGeom prst="ellipse">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728915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仮説３−２検証</a:t>
            </a:r>
            <a:endParaRPr kumimoji="1" lang="ja-JP" altLang="en-US" dirty="0"/>
          </a:p>
        </p:txBody>
      </p:sp>
      <p:pic>
        <p:nvPicPr>
          <p:cNvPr id="5" name="コンテンツ プレースホルダー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9921" y="1963403"/>
            <a:ext cx="9103574" cy="2028737"/>
          </a:xfrm>
        </p:spPr>
      </p:pic>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921" y="4218183"/>
            <a:ext cx="11212483" cy="1987148"/>
          </a:xfrm>
          <a:prstGeom prst="rect">
            <a:avLst/>
          </a:prstGeom>
        </p:spPr>
      </p:pic>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47</a:t>
            </a:fld>
            <a:endParaRPr kumimoji="1" lang="ja-JP" altLang="en-US" sz="2600" dirty="0"/>
          </a:p>
        </p:txBody>
      </p:sp>
      <p:sp>
        <p:nvSpPr>
          <p:cNvPr id="10" name="爆発 2 9"/>
          <p:cNvSpPr/>
          <p:nvPr/>
        </p:nvSpPr>
        <p:spPr>
          <a:xfrm rot="21391652">
            <a:off x="7570391" y="80992"/>
            <a:ext cx="4660133" cy="2563635"/>
          </a:xfrm>
          <a:prstGeom prst="irregularSeal2">
            <a:avLst/>
          </a:prstGeom>
          <a:solidFill>
            <a:schemeClr val="bg1"/>
          </a:solidFill>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3600" b="1" dirty="0" smtClean="0"/>
              <a:t>５</a:t>
            </a:r>
            <a:r>
              <a:rPr kumimoji="1" lang="ja-JP" altLang="en-US" sz="3600" b="1" dirty="0" smtClean="0"/>
              <a:t>％水準で有意</a:t>
            </a:r>
            <a:endParaRPr kumimoji="1" lang="ja-JP" altLang="en-US" sz="3600" b="1" dirty="0"/>
          </a:p>
        </p:txBody>
      </p:sp>
      <p:sp>
        <p:nvSpPr>
          <p:cNvPr id="9" name="円/楕円 8"/>
          <p:cNvSpPr/>
          <p:nvPr/>
        </p:nvSpPr>
        <p:spPr>
          <a:xfrm flipV="1">
            <a:off x="5957143" y="3065762"/>
            <a:ext cx="985523" cy="85732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7301452" y="5419373"/>
            <a:ext cx="962014" cy="785958"/>
          </a:xfrm>
          <a:prstGeom prst="ellipse">
            <a:avLst/>
          </a:prstGeom>
          <a:noFill/>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2345059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正方形/長方形 34"/>
          <p:cNvSpPr/>
          <p:nvPr/>
        </p:nvSpPr>
        <p:spPr>
          <a:xfrm>
            <a:off x="1110569" y="1635262"/>
            <a:ext cx="10343033" cy="107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1896533" y="1508612"/>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6620497" y="1561718"/>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547717" y="185188"/>
            <a:ext cx="7253044" cy="953850"/>
          </a:xfrm>
        </p:spPr>
        <p:txBody>
          <a:bodyPr/>
          <a:lstStyle/>
          <a:p>
            <a:r>
              <a:rPr lang="ja-JP" altLang="en-US" dirty="0" smtClean="0"/>
              <a:t>仮説</a:t>
            </a:r>
            <a:r>
              <a:rPr lang="en-US" altLang="ja-JP" dirty="0" smtClean="0"/>
              <a:t>3</a:t>
            </a:r>
            <a:r>
              <a:rPr lang="ja-JP" altLang="en-US" dirty="0" smtClean="0"/>
              <a:t>検証結果</a:t>
            </a:r>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48</a:t>
            </a:fld>
            <a:endParaRPr kumimoji="1" lang="ja-JP" altLang="en-US" sz="2600" dirty="0"/>
          </a:p>
        </p:txBody>
      </p:sp>
      <p:cxnSp>
        <p:nvCxnSpPr>
          <p:cNvPr id="6" name="直線矢印コネクタ 5"/>
          <p:cNvCxnSpPr/>
          <p:nvPr/>
        </p:nvCxnSpPr>
        <p:spPr>
          <a:xfrm flipV="1">
            <a:off x="6198372" y="1981200"/>
            <a:ext cx="33095" cy="42164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8" name="直線矢印コネクタ 27"/>
          <p:cNvCxnSpPr/>
          <p:nvPr/>
        </p:nvCxnSpPr>
        <p:spPr>
          <a:xfrm>
            <a:off x="1896533" y="3945467"/>
            <a:ext cx="880533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51" name="テキスト ボックス 50"/>
          <p:cNvSpPr txBox="1"/>
          <p:nvPr/>
        </p:nvSpPr>
        <p:spPr>
          <a:xfrm>
            <a:off x="10730656" y="1826487"/>
            <a:ext cx="1569660" cy="3653735"/>
          </a:xfrm>
          <a:prstGeom prst="rect">
            <a:avLst/>
          </a:prstGeom>
          <a:noFill/>
        </p:spPr>
        <p:txBody>
          <a:bodyPr vert="eaVert" wrap="square" rtlCol="0">
            <a:spAutoFit/>
          </a:bodyPr>
          <a:lstStyle/>
          <a:p>
            <a:endParaRPr kumimoji="1" lang="en-US" altLang="ja-JP" dirty="0" smtClean="0"/>
          </a:p>
          <a:p>
            <a:r>
              <a:rPr kumimoji="1" lang="ja-JP" altLang="en-US" dirty="0" smtClean="0"/>
              <a:t>　</a:t>
            </a:r>
            <a:r>
              <a:rPr kumimoji="1" lang="ja-JP" altLang="en-US" sz="2400" dirty="0" smtClean="0"/>
              <a:t>時間待ちストレス不耐性　　　　　　　</a:t>
            </a:r>
            <a:endParaRPr kumimoji="1" lang="en-US" altLang="ja-JP" sz="2400" dirty="0" smtClean="0"/>
          </a:p>
          <a:p>
            <a:r>
              <a:rPr lang="ja-JP" altLang="en-US" sz="2400" dirty="0" smtClean="0"/>
              <a:t>　　　　　　　（我慢できない）</a:t>
            </a:r>
            <a:endParaRPr lang="en-US" altLang="ja-JP" sz="2400" dirty="0" smtClean="0"/>
          </a:p>
          <a:p>
            <a:r>
              <a:rPr kumimoji="1" lang="ja-JP" altLang="en-US" sz="2400" dirty="0" smtClean="0"/>
              <a:t>　　　　　　　　　　高</a:t>
            </a:r>
            <a:endParaRPr kumimoji="1" lang="ja-JP" altLang="en-US" sz="2400" dirty="0"/>
          </a:p>
        </p:txBody>
      </p:sp>
      <p:sp>
        <p:nvSpPr>
          <p:cNvPr id="69" name="円/楕円 68"/>
          <p:cNvSpPr/>
          <p:nvPr/>
        </p:nvSpPr>
        <p:spPr>
          <a:xfrm>
            <a:off x="869450" y="3653355"/>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70" name="円/楕円 69"/>
          <p:cNvSpPr/>
          <p:nvPr/>
        </p:nvSpPr>
        <p:spPr>
          <a:xfrm>
            <a:off x="5783505" y="6273776"/>
            <a:ext cx="829733" cy="58422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低</a:t>
            </a:r>
            <a:endParaRPr kumimoji="1" lang="ja-JP" altLang="en-US" sz="2400" dirty="0">
              <a:solidFill>
                <a:schemeClr val="tx1"/>
              </a:solidFill>
            </a:endParaRPr>
          </a:p>
        </p:txBody>
      </p:sp>
      <p:sp>
        <p:nvSpPr>
          <p:cNvPr id="48" name="正方形/長方形 47"/>
          <p:cNvSpPr/>
          <p:nvPr/>
        </p:nvSpPr>
        <p:spPr>
          <a:xfrm>
            <a:off x="5410585" y="1156374"/>
            <a:ext cx="1608667" cy="606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同調性</a:t>
            </a:r>
            <a:endParaRPr kumimoji="1" lang="en-US" altLang="ja-JP" sz="2400" dirty="0" smtClean="0">
              <a:solidFill>
                <a:schemeClr val="tx1"/>
              </a:solidFill>
            </a:endParaRPr>
          </a:p>
          <a:p>
            <a:pPr algn="ctr"/>
            <a:r>
              <a:rPr kumimoji="1" lang="ja-JP" altLang="en-US" sz="2400" dirty="0" smtClean="0">
                <a:solidFill>
                  <a:schemeClr val="tx1"/>
                </a:solidFill>
              </a:rPr>
              <a:t>高　</a:t>
            </a:r>
            <a:endParaRPr kumimoji="1" lang="ja-JP" altLang="en-US" sz="2400" dirty="0">
              <a:solidFill>
                <a:schemeClr val="tx1"/>
              </a:solidFill>
            </a:endParaRPr>
          </a:p>
        </p:txBody>
      </p:sp>
      <p:sp>
        <p:nvSpPr>
          <p:cNvPr id="13" name="正方形/長方形 12"/>
          <p:cNvSpPr/>
          <p:nvPr/>
        </p:nvSpPr>
        <p:spPr>
          <a:xfrm>
            <a:off x="2912533" y="3103305"/>
            <a:ext cx="7298267" cy="64694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sz="3600" dirty="0"/>
          </a:p>
        </p:txBody>
      </p:sp>
      <p:pic>
        <p:nvPicPr>
          <p:cNvPr id="33" name="コンテンツ プレースホルダー 72"/>
          <p:cNvPicPr>
            <a:picLocks noGrp="1" noChangeAspect="1"/>
          </p:cNvPicPr>
          <p:nvPr>
            <p:ph idx="1"/>
          </p:nvPr>
        </p:nvPicPr>
        <p:blipFill>
          <a:blip r:embed="rId2">
            <a:alphaModFix amt="5000"/>
          </a:blip>
          <a:stretch>
            <a:fillRect/>
          </a:stretch>
        </p:blipFill>
        <p:spPr>
          <a:xfrm rot="20454392">
            <a:off x="2598889" y="1583101"/>
            <a:ext cx="2599279" cy="2524111"/>
          </a:xfrm>
        </p:spPr>
      </p:pic>
      <p:pic>
        <p:nvPicPr>
          <p:cNvPr id="34" name="図 33"/>
          <p:cNvPicPr>
            <a:picLocks noChangeAspect="1"/>
          </p:cNvPicPr>
          <p:nvPr/>
        </p:nvPicPr>
        <p:blipFill>
          <a:blip r:embed="rId3">
            <a:alphaModFix amt="5000"/>
          </a:blip>
          <a:stretch>
            <a:fillRect/>
          </a:stretch>
        </p:blipFill>
        <p:spPr>
          <a:xfrm rot="21092455">
            <a:off x="7649404" y="1773847"/>
            <a:ext cx="2052345" cy="2052345"/>
          </a:xfrm>
          <a:prstGeom prst="rect">
            <a:avLst/>
          </a:prstGeom>
        </p:spPr>
      </p:pic>
      <p:sp>
        <p:nvSpPr>
          <p:cNvPr id="16" name="円/楕円 15"/>
          <p:cNvSpPr/>
          <p:nvPr/>
        </p:nvSpPr>
        <p:spPr>
          <a:xfrm>
            <a:off x="6766410" y="4052924"/>
            <a:ext cx="4148667" cy="227909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p:cNvPicPr>
            <a:picLocks noChangeAspect="1"/>
          </p:cNvPicPr>
          <p:nvPr/>
        </p:nvPicPr>
        <p:blipFill>
          <a:blip r:embed="rId4">
            <a:alphaModFix amt="5000"/>
          </a:blip>
          <a:stretch>
            <a:fillRect/>
          </a:stretch>
        </p:blipFill>
        <p:spPr>
          <a:xfrm rot="509019">
            <a:off x="7958827" y="4073716"/>
            <a:ext cx="1908095" cy="2284402"/>
          </a:xfrm>
          <a:prstGeom prst="rect">
            <a:avLst/>
          </a:prstGeom>
        </p:spPr>
      </p:pic>
      <p:sp>
        <p:nvSpPr>
          <p:cNvPr id="5" name="テキスト ボックス 4"/>
          <p:cNvSpPr txBox="1"/>
          <p:nvPr/>
        </p:nvSpPr>
        <p:spPr>
          <a:xfrm>
            <a:off x="2060920" y="2361325"/>
            <a:ext cx="4076005" cy="523220"/>
          </a:xfrm>
          <a:prstGeom prst="rect">
            <a:avLst/>
          </a:prstGeom>
          <a:noFill/>
        </p:spPr>
        <p:txBody>
          <a:bodyPr wrap="square" rtlCol="0">
            <a:spAutoFit/>
          </a:bodyPr>
          <a:lstStyle/>
          <a:p>
            <a:r>
              <a:rPr lang="ja-JP" altLang="en-US" sz="2800" dirty="0" smtClean="0"/>
              <a:t>話題性強調マネジメント</a:t>
            </a:r>
            <a:endParaRPr kumimoji="1" lang="ja-JP" altLang="en-US" sz="2800" dirty="0"/>
          </a:p>
        </p:txBody>
      </p:sp>
      <p:sp>
        <p:nvSpPr>
          <p:cNvPr id="7" name="テキスト ボックス 6"/>
          <p:cNvSpPr txBox="1"/>
          <p:nvPr/>
        </p:nvSpPr>
        <p:spPr>
          <a:xfrm>
            <a:off x="6722097" y="2041582"/>
            <a:ext cx="3774724" cy="523220"/>
          </a:xfrm>
          <a:prstGeom prst="rect">
            <a:avLst/>
          </a:prstGeom>
          <a:noFill/>
        </p:spPr>
        <p:txBody>
          <a:bodyPr wrap="square" rtlCol="0">
            <a:spAutoFit/>
          </a:bodyPr>
          <a:lstStyle/>
          <a:p>
            <a:pPr lvl="0"/>
            <a:r>
              <a:rPr lang="ja-JP" altLang="en-US" sz="2800">
                <a:solidFill>
                  <a:prstClr val="black"/>
                </a:solidFill>
              </a:rPr>
              <a:t>話題性強調マネジメント</a:t>
            </a:r>
            <a:endParaRPr lang="ja-JP" altLang="en-US" sz="2800" dirty="0">
              <a:solidFill>
                <a:prstClr val="black"/>
              </a:solidFill>
            </a:endParaRPr>
          </a:p>
        </p:txBody>
      </p:sp>
      <p:sp>
        <p:nvSpPr>
          <p:cNvPr id="8" name="テキスト ボックス 7"/>
          <p:cNvSpPr txBox="1"/>
          <p:nvPr/>
        </p:nvSpPr>
        <p:spPr>
          <a:xfrm>
            <a:off x="6766410" y="2924312"/>
            <a:ext cx="4053907" cy="523220"/>
          </a:xfrm>
          <a:prstGeom prst="rect">
            <a:avLst/>
          </a:prstGeom>
          <a:noFill/>
        </p:spPr>
        <p:txBody>
          <a:bodyPr wrap="square" rtlCol="0">
            <a:spAutoFit/>
          </a:bodyPr>
          <a:lstStyle/>
          <a:p>
            <a:r>
              <a:rPr kumimoji="1" lang="ja-JP" altLang="en-US" sz="2800" dirty="0" smtClean="0"/>
              <a:t>ストレス軽減マネジメント</a:t>
            </a:r>
            <a:endParaRPr kumimoji="1" lang="ja-JP" altLang="en-US" sz="2800" dirty="0"/>
          </a:p>
        </p:txBody>
      </p:sp>
      <p:sp>
        <p:nvSpPr>
          <p:cNvPr id="9" name="テキスト ボックス 8"/>
          <p:cNvSpPr txBox="1"/>
          <p:nvPr/>
        </p:nvSpPr>
        <p:spPr>
          <a:xfrm>
            <a:off x="6826579" y="4945545"/>
            <a:ext cx="4028328" cy="523220"/>
          </a:xfrm>
          <a:prstGeom prst="rect">
            <a:avLst/>
          </a:prstGeom>
          <a:noFill/>
        </p:spPr>
        <p:txBody>
          <a:bodyPr wrap="square" rtlCol="0">
            <a:spAutoFit/>
          </a:bodyPr>
          <a:lstStyle/>
          <a:p>
            <a:r>
              <a:rPr kumimoji="1" lang="ja-JP" altLang="en-US" sz="2800" dirty="0" smtClean="0"/>
              <a:t>ストレス軽減マネジメント</a:t>
            </a:r>
            <a:endParaRPr kumimoji="1" lang="ja-JP" altLang="en-US" sz="2800" dirty="0"/>
          </a:p>
        </p:txBody>
      </p:sp>
    </p:spTree>
    <p:extLst>
      <p:ext uri="{BB962C8B-B14F-4D97-AF65-F5344CB8AC3E}">
        <p14:creationId xmlns:p14="http://schemas.microsoft.com/office/powerpoint/2010/main" val="8221920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学術的インプリケーション</a:t>
            </a:r>
            <a:endParaRPr kumimoji="1" lang="ja-JP" altLang="en-US" dirty="0"/>
          </a:p>
        </p:txBody>
      </p:sp>
      <p:sp>
        <p:nvSpPr>
          <p:cNvPr id="3" name="コンテンツ プレースホルダー 2"/>
          <p:cNvSpPr>
            <a:spLocks noGrp="1"/>
          </p:cNvSpPr>
          <p:nvPr>
            <p:ph idx="1"/>
          </p:nvPr>
        </p:nvSpPr>
        <p:spPr>
          <a:xfrm>
            <a:off x="1097280" y="2436425"/>
            <a:ext cx="10058400" cy="4023360"/>
          </a:xfrm>
        </p:spPr>
        <p:txBody>
          <a:bodyPr>
            <a:noAutofit/>
          </a:bodyPr>
          <a:lstStyle/>
          <a:p>
            <a:pPr>
              <a:buFont typeface="Wingdings" charset="2"/>
              <a:buChar char="p"/>
            </a:pPr>
            <a:r>
              <a:rPr kumimoji="1" lang="ja-JP" altLang="en-US" sz="3600" dirty="0" smtClean="0"/>
              <a:t>行列とサービスを結びつけた研究は今までになかったので貴重なものになった。</a:t>
            </a:r>
          </a:p>
          <a:p>
            <a:pPr>
              <a:buFont typeface="Wingdings" charset="2"/>
              <a:buChar char="p"/>
            </a:pPr>
            <a:endParaRPr kumimoji="1" lang="ja-JP" altLang="en-US" sz="3600" dirty="0" smtClean="0"/>
          </a:p>
          <a:p>
            <a:pPr>
              <a:buFont typeface="Wingdings" charset="2"/>
              <a:buChar char="p"/>
            </a:pPr>
            <a:r>
              <a:rPr kumimoji="1" lang="ja-JP" altLang="en-US" sz="3600" dirty="0" smtClean="0"/>
              <a:t>時間待ちストレス不耐性が高い人が行列選好傾向にあるという新たな発見ができた。</a:t>
            </a:r>
          </a:p>
          <a:p>
            <a:pPr>
              <a:buFont typeface="Wingdings" charset="2"/>
              <a:buChar char="p"/>
            </a:pPr>
            <a:endParaRPr kumimoji="1" lang="ja-JP" altLang="en-US" sz="3600"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49</a:t>
            </a:fld>
            <a:endParaRPr kumimoji="1" lang="ja-JP" altLang="en-US" sz="2600" dirty="0"/>
          </a:p>
        </p:txBody>
      </p:sp>
    </p:spTree>
    <p:extLst>
      <p:ext uri="{BB962C8B-B14F-4D97-AF65-F5344CB8AC3E}">
        <p14:creationId xmlns:p14="http://schemas.microsoft.com/office/powerpoint/2010/main" val="352504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smtClean="0"/>
          </a:p>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1452242" y="1737360"/>
            <a:ext cx="10058400" cy="4023360"/>
          </a:xfrm>
        </p:spPr>
        <p:txBody>
          <a:bodyPr/>
          <a:lstStyle/>
          <a:p>
            <a:endParaRPr kumimoji="1" lang="en-US" altLang="ja-JP" dirty="0" smtClean="0"/>
          </a:p>
          <a:p>
            <a:r>
              <a:rPr lang="ja-JP" altLang="en-US" dirty="0" smtClean="0"/>
              <a:t>                                                               </a:t>
            </a:r>
            <a:endParaRPr lang="en-US" altLang="ja-JP" dirty="0"/>
          </a:p>
          <a:p>
            <a:pPr algn="ctr"/>
            <a:endParaRPr kumimoji="1" lang="en-US" altLang="ja-JP" dirty="0" smtClean="0"/>
          </a:p>
          <a:p>
            <a:pPr algn="ctr"/>
            <a:endParaRPr lang="en-US" altLang="ja-JP" sz="2400" dirty="0" smtClean="0"/>
          </a:p>
          <a:p>
            <a:pPr algn="ctr"/>
            <a:endParaRPr kumimoji="1" lang="en-US" altLang="ja-JP" sz="2400" dirty="0"/>
          </a:p>
          <a:p>
            <a:pPr algn="ctr"/>
            <a:endParaRPr lang="en-US" altLang="ja-JP" sz="2400" dirty="0" smtClean="0"/>
          </a:p>
          <a:p>
            <a:pPr algn="ctr"/>
            <a:r>
              <a:rPr kumimoji="1" lang="ja-JP" altLang="en-US" dirty="0" smtClean="0"/>
              <a:t>           </a:t>
            </a:r>
            <a:endParaRPr kumimoji="1" lang="ja-JP" altLang="en-US"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856" y="1800077"/>
            <a:ext cx="4581061" cy="4515861"/>
          </a:xfrm>
          <a:prstGeom prst="rect">
            <a:avLst/>
          </a:prstGeom>
        </p:spPr>
      </p:pic>
      <p:pic>
        <p:nvPicPr>
          <p:cNvPr id="5" name="図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4169" y="1800077"/>
            <a:ext cx="4146311" cy="4434268"/>
          </a:xfrm>
          <a:prstGeom prst="rect">
            <a:avLst/>
          </a:prstGeom>
        </p:spPr>
      </p:pic>
      <p:sp>
        <p:nvSpPr>
          <p:cNvPr id="6" name="正方形/長方形 5"/>
          <p:cNvSpPr/>
          <p:nvPr/>
        </p:nvSpPr>
        <p:spPr>
          <a:xfrm>
            <a:off x="350468" y="6459785"/>
            <a:ext cx="4459875" cy="369332"/>
          </a:xfrm>
          <a:prstGeom prst="rect">
            <a:avLst/>
          </a:prstGeom>
        </p:spPr>
        <p:txBody>
          <a:bodyPr wrap="none">
            <a:spAutoFit/>
          </a:bodyPr>
          <a:lstStyle/>
          <a:p>
            <a:pPr algn="ctr"/>
            <a:r>
              <a:rPr lang="ja-JP" altLang="en-US" dirty="0">
                <a:ln w="0"/>
                <a:solidFill>
                  <a:schemeClr val="bg1"/>
                </a:solidFill>
                <a:effectLst>
                  <a:outerShdw blurRad="38100" dist="19050" dir="2700000" algn="tl" rotWithShape="0">
                    <a:schemeClr val="dk1">
                      <a:alpha val="40000"/>
                    </a:schemeClr>
                  </a:outerShdw>
                </a:effectLst>
              </a:rPr>
              <a:t>日経トレンディ </a:t>
            </a:r>
            <a:r>
              <a:rPr lang="en-US" altLang="ja-JP" dirty="0">
                <a:ln w="0"/>
                <a:solidFill>
                  <a:schemeClr val="bg1"/>
                </a:solidFill>
                <a:effectLst>
                  <a:outerShdw blurRad="38100" dist="19050" dir="2700000" algn="tl" rotWithShape="0">
                    <a:schemeClr val="dk1">
                      <a:alpha val="40000"/>
                    </a:schemeClr>
                  </a:outerShdw>
                </a:effectLst>
              </a:rPr>
              <a:t> 08/2007, </a:t>
            </a:r>
            <a:r>
              <a:rPr lang="ja-JP" altLang="en-US" dirty="0">
                <a:ln w="0"/>
                <a:solidFill>
                  <a:schemeClr val="bg1"/>
                </a:solidFill>
                <a:effectLst>
                  <a:outerShdw blurRad="38100" dist="19050" dir="2700000" algn="tl" rotWithShape="0">
                    <a:schemeClr val="dk1">
                      <a:alpha val="40000"/>
                    </a:schemeClr>
                  </a:outerShdw>
                </a:effectLst>
              </a:rPr>
              <a:t>号 </a:t>
            </a:r>
            <a:r>
              <a:rPr lang="en-US" altLang="ja-JP" dirty="0">
                <a:ln w="0"/>
                <a:solidFill>
                  <a:schemeClr val="bg1"/>
                </a:solidFill>
                <a:effectLst>
                  <a:outerShdw blurRad="38100" dist="19050" dir="2700000" algn="tl" rotWithShape="0">
                    <a:schemeClr val="dk1">
                      <a:alpha val="40000"/>
                    </a:schemeClr>
                  </a:outerShdw>
                </a:effectLst>
              </a:rPr>
              <a:t>269H, pp. 24 - 25</a:t>
            </a:r>
            <a:endParaRPr lang="ja-JP" altLang="en-US" dirty="0">
              <a:ln w="0"/>
              <a:solidFill>
                <a:schemeClr val="bg1"/>
              </a:solidFill>
              <a:effectLst>
                <a:outerShdw blurRad="38100" dist="19050" dir="2700000" algn="tl" rotWithShape="0">
                  <a:schemeClr val="dk1">
                    <a:alpha val="40000"/>
                  </a:schemeClr>
                </a:outerShdw>
              </a:effectLst>
            </a:endParaRPr>
          </a:p>
        </p:txBody>
      </p:sp>
      <p:sp>
        <p:nvSpPr>
          <p:cNvPr id="8" name="正方形/長方形 7"/>
          <p:cNvSpPr/>
          <p:nvPr/>
        </p:nvSpPr>
        <p:spPr>
          <a:xfrm>
            <a:off x="6647989" y="6388317"/>
            <a:ext cx="2843205" cy="4696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n w="0"/>
                <a:solidFill>
                  <a:schemeClr val="bg1"/>
                </a:solidFill>
                <a:effectLst>
                  <a:outerShdw blurRad="38100" dist="19050" dir="2700000" algn="tl" rotWithShape="0">
                    <a:schemeClr val="dk1">
                      <a:alpha val="40000"/>
                    </a:schemeClr>
                  </a:outerShdw>
                </a:effectLst>
              </a:rPr>
              <a:t>東洋経済　</a:t>
            </a:r>
            <a:r>
              <a:rPr kumimoji="1" lang="en-US" altLang="ja-JP" dirty="0" smtClean="0">
                <a:ln w="0"/>
                <a:solidFill>
                  <a:schemeClr val="bg1"/>
                </a:solidFill>
                <a:effectLst>
                  <a:outerShdw blurRad="38100" dist="19050" dir="2700000" algn="tl" rotWithShape="0">
                    <a:schemeClr val="dk1">
                      <a:alpha val="40000"/>
                    </a:schemeClr>
                  </a:outerShdw>
                </a:effectLst>
              </a:rPr>
              <a:t>11</a:t>
            </a:r>
            <a:r>
              <a:rPr kumimoji="1" lang="ja-JP" altLang="en-US" dirty="0" smtClean="0">
                <a:ln w="0"/>
                <a:solidFill>
                  <a:schemeClr val="bg1"/>
                </a:solidFill>
                <a:effectLst>
                  <a:outerShdw blurRad="38100" dist="19050" dir="2700000" algn="tl" rotWithShape="0">
                    <a:schemeClr val="dk1">
                      <a:alpha val="40000"/>
                    </a:schemeClr>
                  </a:outerShdw>
                </a:effectLst>
              </a:rPr>
              <a:t>月</a:t>
            </a:r>
            <a:r>
              <a:rPr kumimoji="1" lang="en-US" altLang="ja-JP" dirty="0" smtClean="0">
                <a:ln w="0"/>
                <a:solidFill>
                  <a:schemeClr val="bg1"/>
                </a:solidFill>
                <a:effectLst>
                  <a:outerShdw blurRad="38100" dist="19050" dir="2700000" algn="tl" rotWithShape="0">
                    <a:schemeClr val="dk1">
                      <a:alpha val="40000"/>
                    </a:schemeClr>
                  </a:outerShdw>
                </a:effectLst>
              </a:rPr>
              <a:t>27</a:t>
            </a:r>
            <a:r>
              <a:rPr lang="ja-JP" altLang="en-US" dirty="0" smtClean="0">
                <a:ln w="0"/>
                <a:solidFill>
                  <a:schemeClr val="bg1"/>
                </a:solidFill>
                <a:effectLst>
                  <a:outerShdw blurRad="38100" dist="19050" dir="2700000" algn="tl" rotWithShape="0">
                    <a:schemeClr val="dk1">
                      <a:alpha val="40000"/>
                    </a:schemeClr>
                  </a:outerShdw>
                </a:effectLst>
              </a:rPr>
              <a:t>日</a:t>
            </a:r>
            <a:r>
              <a:rPr kumimoji="1" lang="en-US" altLang="ja-JP" dirty="0" smtClean="0">
                <a:ln w="0"/>
                <a:solidFill>
                  <a:schemeClr val="bg1"/>
                </a:solidFill>
                <a:effectLst>
                  <a:outerShdw blurRad="38100" dist="19050" dir="2700000" algn="tl" rotWithShape="0">
                    <a:schemeClr val="dk1">
                      <a:alpha val="40000"/>
                    </a:schemeClr>
                  </a:outerShdw>
                </a:effectLst>
              </a:rPr>
              <a:t> </a:t>
            </a:r>
            <a:endParaRPr kumimoji="1" lang="ja-JP" altLang="en-US" dirty="0">
              <a:ln w="0"/>
              <a:solidFill>
                <a:schemeClr val="bg1"/>
              </a:solidFill>
              <a:effectLst>
                <a:outerShdw blurRad="38100" dist="19050" dir="2700000" algn="tl" rotWithShape="0">
                  <a:schemeClr val="dk1">
                    <a:alpha val="40000"/>
                  </a:schemeClr>
                </a:outerShdw>
              </a:effectLst>
            </a:endParaRPr>
          </a:p>
        </p:txBody>
      </p:sp>
      <p:sp>
        <p:nvSpPr>
          <p:cNvPr id="9" name="スライド番号プレースホルダー 8"/>
          <p:cNvSpPr>
            <a:spLocks noGrp="1"/>
          </p:cNvSpPr>
          <p:nvPr>
            <p:ph type="sldNum" sz="quarter" idx="12"/>
          </p:nvPr>
        </p:nvSpPr>
        <p:spPr/>
        <p:txBody>
          <a:bodyPr/>
          <a:lstStyle/>
          <a:p>
            <a:fld id="{6BC92BFA-A7E0-7A40-85C6-4D7999F411B4}" type="slidenum">
              <a:rPr kumimoji="1" lang="ja-JP" altLang="en-US" sz="2600" smtClean="0">
                <a:solidFill>
                  <a:schemeClr val="bg1"/>
                </a:solidFill>
              </a:rPr>
              <a:t>5</a:t>
            </a:fld>
            <a:endParaRPr kumimoji="1" lang="ja-JP" altLang="en-US" sz="2600" dirty="0">
              <a:solidFill>
                <a:schemeClr val="bg1"/>
              </a:solidFill>
            </a:endParaRPr>
          </a:p>
        </p:txBody>
      </p:sp>
      <p:sp>
        <p:nvSpPr>
          <p:cNvPr id="18" name="右矢印 9"/>
          <p:cNvSpPr/>
          <p:nvPr/>
        </p:nvSpPr>
        <p:spPr>
          <a:xfrm>
            <a:off x="5631488" y="3614909"/>
            <a:ext cx="965200" cy="11445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806996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097280" y="4637934"/>
            <a:ext cx="4352050" cy="1662810"/>
          </a:xfrm>
          <a:prstGeom prst="round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実務的インプリケーション</a:t>
            </a:r>
            <a:endParaRPr kumimoji="1" lang="ja-JP" altLang="en-US" dirty="0"/>
          </a:p>
        </p:txBody>
      </p:sp>
      <p:sp>
        <p:nvSpPr>
          <p:cNvPr id="3" name="コンテンツ プレースホルダー 2"/>
          <p:cNvSpPr>
            <a:spLocks noGrp="1"/>
          </p:cNvSpPr>
          <p:nvPr>
            <p:ph idx="1"/>
          </p:nvPr>
        </p:nvSpPr>
        <p:spPr>
          <a:xfrm>
            <a:off x="371900" y="1921577"/>
            <a:ext cx="11379376" cy="948242"/>
          </a:xfrm>
          <a:ln>
            <a:noFill/>
          </a:ln>
        </p:spPr>
        <p:txBody>
          <a:bodyPr>
            <a:noAutofit/>
          </a:bodyPr>
          <a:lstStyle/>
          <a:p>
            <a:pPr>
              <a:lnSpc>
                <a:spcPct val="100000"/>
              </a:lnSpc>
              <a:buFont typeface="Wingdings" charset="2"/>
              <a:buChar char="p"/>
            </a:pPr>
            <a:r>
              <a:rPr kumimoji="1" lang="ja-JP" altLang="en-US" sz="2800" dirty="0" smtClean="0"/>
              <a:t>同調性が高い人には話題性強調マネジメント、時間待ちストレス不耐性が高い人にはストレス軽減マネジメントが有効だということが分かった。</a:t>
            </a:r>
            <a:endParaRPr kumimoji="1" lang="ja-JP" altLang="en-US" sz="2400" dirty="0" smtClean="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50</a:t>
            </a:fld>
            <a:endParaRPr kumimoji="1" lang="ja-JP" altLang="en-US" sz="2600" dirty="0"/>
          </a:p>
        </p:txBody>
      </p:sp>
      <p:sp>
        <p:nvSpPr>
          <p:cNvPr id="5" name="テキスト ボックス 4"/>
          <p:cNvSpPr txBox="1"/>
          <p:nvPr/>
        </p:nvSpPr>
        <p:spPr>
          <a:xfrm>
            <a:off x="1214670" y="5049189"/>
            <a:ext cx="4117271" cy="1384995"/>
          </a:xfrm>
          <a:prstGeom prst="rect">
            <a:avLst/>
          </a:prstGeom>
          <a:noFill/>
        </p:spPr>
        <p:txBody>
          <a:bodyPr wrap="square" rtlCol="0">
            <a:spAutoFit/>
          </a:bodyPr>
          <a:lstStyle/>
          <a:p>
            <a:pPr marL="457200" indent="-457200">
              <a:buFont typeface="Wingdings" panose="05000000000000000000" pitchFamily="2" charset="2"/>
              <a:buChar char="Ø"/>
            </a:pPr>
            <a:r>
              <a:rPr lang="ja-JP" altLang="en-US" sz="2800" dirty="0" smtClean="0"/>
              <a:t>店</a:t>
            </a:r>
            <a:r>
              <a:rPr lang="ja-JP" altLang="en-US" sz="2800" dirty="0"/>
              <a:t>の前に「巷で話題の店」という表示をする</a:t>
            </a:r>
            <a:endParaRPr lang="en-US" altLang="ja-JP" sz="2800" dirty="0"/>
          </a:p>
          <a:p>
            <a:endParaRPr kumimoji="1" lang="ja-JP" altLang="en-US" sz="2800" dirty="0"/>
          </a:p>
        </p:txBody>
      </p:sp>
      <p:sp>
        <p:nvSpPr>
          <p:cNvPr id="8" name="テキスト ボックス 7"/>
          <p:cNvSpPr txBox="1"/>
          <p:nvPr/>
        </p:nvSpPr>
        <p:spPr>
          <a:xfrm>
            <a:off x="1703996" y="4362093"/>
            <a:ext cx="3027406" cy="523220"/>
          </a:xfrm>
          <a:prstGeom prst="rect">
            <a:avLst/>
          </a:prstGeom>
          <a:solidFill>
            <a:schemeClr val="bg1"/>
          </a:solidFill>
        </p:spPr>
        <p:txBody>
          <a:bodyPr wrap="square" rtlCol="0">
            <a:spAutoFit/>
          </a:bodyPr>
          <a:lstStyle/>
          <a:p>
            <a:pPr algn="ctr"/>
            <a:r>
              <a:rPr lang="ja-JP" altLang="en-US" sz="2800" dirty="0">
                <a:effectLst>
                  <a:glow rad="63500">
                    <a:schemeClr val="accent4">
                      <a:satMod val="175000"/>
                      <a:alpha val="40000"/>
                    </a:schemeClr>
                  </a:glow>
                </a:effectLst>
              </a:rPr>
              <a:t>話題性マネジメント</a:t>
            </a:r>
            <a:endParaRPr kumimoji="1" lang="ja-JP" altLang="en-US" sz="2800" dirty="0">
              <a:effectLst>
                <a:glow rad="63500">
                  <a:schemeClr val="accent4">
                    <a:satMod val="175000"/>
                    <a:alpha val="40000"/>
                  </a:schemeClr>
                </a:glow>
              </a:effectLst>
            </a:endParaRPr>
          </a:p>
        </p:txBody>
      </p:sp>
      <p:sp>
        <p:nvSpPr>
          <p:cNvPr id="9" name="角丸四角形 8"/>
          <p:cNvSpPr/>
          <p:nvPr/>
        </p:nvSpPr>
        <p:spPr>
          <a:xfrm>
            <a:off x="6519426" y="3638593"/>
            <a:ext cx="5124348" cy="2596043"/>
          </a:xfrm>
          <a:prstGeom prst="roundRect">
            <a:avLst/>
          </a:prstGeom>
          <a:solidFill>
            <a:schemeClr val="bg1"/>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710956" y="3981578"/>
            <a:ext cx="4932818" cy="2677656"/>
          </a:xfrm>
          <a:prstGeom prst="rect">
            <a:avLst/>
          </a:prstGeom>
          <a:noFill/>
        </p:spPr>
        <p:txBody>
          <a:bodyPr wrap="square" rtlCol="0">
            <a:spAutoFit/>
          </a:bodyPr>
          <a:lstStyle/>
          <a:p>
            <a:pPr marL="457200" indent="-457200">
              <a:buFont typeface="Wingdings" panose="05000000000000000000" pitchFamily="2" charset="2"/>
              <a:buChar char="Ø"/>
            </a:pPr>
            <a:r>
              <a:rPr lang="ja-JP" altLang="en-US" sz="2800" dirty="0" smtClean="0"/>
              <a:t>並ぶ間</a:t>
            </a:r>
            <a:r>
              <a:rPr kumimoji="1" lang="ja-JP" altLang="en-US" sz="2800" dirty="0" smtClean="0"/>
              <a:t>に試食を配る</a:t>
            </a:r>
            <a:endParaRPr kumimoji="1" lang="en-US" altLang="ja-JP" sz="2800" dirty="0" smtClean="0"/>
          </a:p>
          <a:p>
            <a:pPr marL="457200" indent="-457200">
              <a:buFont typeface="Wingdings" panose="05000000000000000000" pitchFamily="2" charset="2"/>
              <a:buChar char="Ø"/>
            </a:pPr>
            <a:r>
              <a:rPr lang="ja-JP" altLang="en-US" sz="2800" dirty="0" smtClean="0"/>
              <a:t>寒さを気遣い、カイロや毛布を配る</a:t>
            </a:r>
            <a:endParaRPr lang="en-US" altLang="ja-JP" sz="2800" dirty="0" smtClean="0"/>
          </a:p>
          <a:p>
            <a:pPr marL="457200" indent="-457200">
              <a:buFont typeface="Wingdings" panose="05000000000000000000" pitchFamily="2" charset="2"/>
              <a:buChar char="Ø"/>
            </a:pPr>
            <a:r>
              <a:rPr lang="ja-JP" altLang="en-US" sz="2800" dirty="0" smtClean="0"/>
              <a:t>並ぶ間にお茶や水などをサービス</a:t>
            </a:r>
            <a:endParaRPr lang="en-US" altLang="ja-JP" sz="2800" dirty="0" smtClean="0"/>
          </a:p>
          <a:p>
            <a:pPr marL="457200" indent="-457200">
              <a:buFont typeface="Wingdings" panose="05000000000000000000" pitchFamily="2" charset="2"/>
              <a:buChar char="Ø"/>
            </a:pPr>
            <a:endParaRPr kumimoji="1" lang="ja-JP" altLang="en-US" sz="2800" dirty="0"/>
          </a:p>
        </p:txBody>
      </p:sp>
      <p:sp>
        <p:nvSpPr>
          <p:cNvPr id="11" name="テキスト ボックス 10"/>
          <p:cNvSpPr txBox="1"/>
          <p:nvPr/>
        </p:nvSpPr>
        <p:spPr>
          <a:xfrm>
            <a:off x="7089382" y="3413444"/>
            <a:ext cx="3984436" cy="523220"/>
          </a:xfrm>
          <a:prstGeom prst="rect">
            <a:avLst/>
          </a:prstGeom>
          <a:solidFill>
            <a:schemeClr val="bg1"/>
          </a:solidFill>
        </p:spPr>
        <p:txBody>
          <a:bodyPr wrap="square" rtlCol="0">
            <a:spAutoFit/>
          </a:bodyPr>
          <a:lstStyle/>
          <a:p>
            <a:pPr algn="ctr"/>
            <a:r>
              <a:rPr lang="ja-JP" altLang="en-US" sz="2800" dirty="0" smtClean="0">
                <a:effectLst>
                  <a:glow rad="63500">
                    <a:schemeClr val="accent6">
                      <a:satMod val="175000"/>
                      <a:alpha val="40000"/>
                    </a:schemeClr>
                  </a:glow>
                </a:effectLst>
              </a:rPr>
              <a:t>ストレス軽減マネジメント</a:t>
            </a:r>
            <a:endParaRPr kumimoji="1" lang="ja-JP" altLang="en-US" sz="2800" dirty="0">
              <a:effectLst>
                <a:glow rad="63500">
                  <a:schemeClr val="accent6">
                    <a:satMod val="175000"/>
                    <a:alpha val="40000"/>
                  </a:schemeClr>
                </a:glow>
              </a:effectLst>
            </a:endParaRPr>
          </a:p>
        </p:txBody>
      </p:sp>
      <p:sp>
        <p:nvSpPr>
          <p:cNvPr id="13" name="コンテンツ プレースホルダー 2"/>
          <p:cNvSpPr txBox="1">
            <a:spLocks/>
          </p:cNvSpPr>
          <p:nvPr/>
        </p:nvSpPr>
        <p:spPr>
          <a:xfrm>
            <a:off x="371900" y="3035495"/>
            <a:ext cx="10840583" cy="1168758"/>
          </a:xfrm>
          <a:prstGeom prst="rect">
            <a:avLst/>
          </a:prstGeom>
          <a:ln>
            <a:noFill/>
          </a:ln>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lnSpc>
                <a:spcPts val="2100"/>
              </a:lnSpc>
              <a:buFont typeface="Wingdings" charset="2"/>
              <a:buChar char="p"/>
            </a:pPr>
            <a:r>
              <a:rPr lang="ja-JP" altLang="en-US" sz="2800" dirty="0"/>
              <a:t>具体的なマネジメントとしては、</a:t>
            </a:r>
            <a:endParaRPr lang="en-US" altLang="ja-JP" sz="2800" dirty="0"/>
          </a:p>
          <a:p>
            <a:pPr marL="0" indent="0">
              <a:lnSpc>
                <a:spcPts val="2100"/>
              </a:lnSpc>
              <a:buNone/>
            </a:pPr>
            <a:r>
              <a:rPr lang="ja-JP" altLang="en-US" sz="2800" dirty="0"/>
              <a:t>以下のものがロイヤルティが高まることが</a:t>
            </a:r>
            <a:endParaRPr lang="en-US" altLang="ja-JP" sz="2800" dirty="0"/>
          </a:p>
          <a:p>
            <a:pPr marL="0" indent="0">
              <a:lnSpc>
                <a:spcPts val="2100"/>
              </a:lnSpc>
              <a:buNone/>
            </a:pPr>
            <a:r>
              <a:rPr lang="ja-JP" altLang="en-US" sz="2800" dirty="0"/>
              <a:t>今回の研究で明らかになっている。</a:t>
            </a:r>
            <a:endParaRPr lang="en-US" altLang="ja-JP" sz="2800" dirty="0"/>
          </a:p>
        </p:txBody>
      </p:sp>
    </p:spTree>
    <p:extLst>
      <p:ext uri="{BB962C8B-B14F-4D97-AF65-F5344CB8AC3E}">
        <p14:creationId xmlns:p14="http://schemas.microsoft.com/office/powerpoint/2010/main" val="17754010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本研究の限界と課題</a:t>
            </a:r>
            <a:endParaRPr kumimoji="1" lang="ja-JP" altLang="en-US" dirty="0"/>
          </a:p>
        </p:txBody>
      </p:sp>
      <p:sp>
        <p:nvSpPr>
          <p:cNvPr id="3" name="コンテンツ プレースホルダー 2"/>
          <p:cNvSpPr>
            <a:spLocks noGrp="1"/>
          </p:cNvSpPr>
          <p:nvPr>
            <p:ph idx="1"/>
          </p:nvPr>
        </p:nvSpPr>
        <p:spPr>
          <a:xfrm>
            <a:off x="1097280" y="2436425"/>
            <a:ext cx="10058400" cy="4023360"/>
          </a:xfrm>
        </p:spPr>
        <p:txBody>
          <a:bodyPr>
            <a:normAutofit/>
          </a:bodyPr>
          <a:lstStyle/>
          <a:p>
            <a:pPr>
              <a:buFont typeface="Wingdings" charset="2"/>
              <a:buChar char="p"/>
            </a:pPr>
            <a:r>
              <a:rPr kumimoji="1" lang="ja-JP" altLang="en-US" sz="3600" dirty="0" smtClean="0"/>
              <a:t>今回はロイヤルティが高い人に目を向けたが、低い人に目を向けた研究もする必要がある</a:t>
            </a:r>
          </a:p>
          <a:p>
            <a:pPr>
              <a:buFont typeface="Wingdings" charset="2"/>
              <a:buChar char="p"/>
            </a:pPr>
            <a:endParaRPr lang="ja-JP" altLang="en-US" sz="3600" dirty="0"/>
          </a:p>
          <a:p>
            <a:pPr>
              <a:buFont typeface="Wingdings" charset="2"/>
              <a:buChar char="p"/>
            </a:pPr>
            <a:r>
              <a:rPr kumimoji="1" lang="ja-JP" altLang="en-US" sz="3600" dirty="0" smtClean="0"/>
              <a:t>行動的ロイヤルティまで測るための長期的な研究もする必要がある</a:t>
            </a:r>
            <a:endParaRPr kumimoji="1" lang="ja-JP" altLang="en-US" sz="3600"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51</a:t>
            </a:fld>
            <a:endParaRPr kumimoji="1" lang="ja-JP" altLang="en-US" sz="2600" dirty="0"/>
          </a:p>
        </p:txBody>
      </p:sp>
    </p:spTree>
    <p:extLst>
      <p:ext uri="{BB962C8B-B14F-4D97-AF65-F5344CB8AC3E}">
        <p14:creationId xmlns:p14="http://schemas.microsoft.com/office/powerpoint/2010/main" val="20270172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66390" y="317600"/>
            <a:ext cx="10058400" cy="1450757"/>
          </a:xfrm>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637869" y="1768357"/>
            <a:ext cx="10386921" cy="5886075"/>
          </a:xfrm>
        </p:spPr>
        <p:txBody>
          <a:bodyPr>
            <a:noAutofit/>
          </a:bodyPr>
          <a:lstStyle/>
          <a:p>
            <a:r>
              <a:rPr lang="ja-JP" altLang="en-US" sz="1400" dirty="0"/>
              <a:t>小野譲司（</a:t>
            </a:r>
            <a:r>
              <a:rPr lang="en-US" altLang="ja-JP" sz="1400" dirty="0"/>
              <a:t>2010)</a:t>
            </a:r>
            <a:r>
              <a:rPr lang="ja-JP" altLang="en-US" sz="1400" dirty="0"/>
              <a:t>　</a:t>
            </a:r>
            <a:r>
              <a:rPr lang="en-US" altLang="ja-JP" sz="1400" dirty="0" smtClean="0"/>
              <a:t>『</a:t>
            </a:r>
            <a:r>
              <a:rPr lang="ja-JP" altLang="en-US" sz="1400" dirty="0" smtClean="0"/>
              <a:t>顧客</a:t>
            </a:r>
            <a:r>
              <a:rPr lang="ja-JP" altLang="en-US" sz="1400" dirty="0"/>
              <a:t>満足</a:t>
            </a:r>
            <a:r>
              <a:rPr lang="en-US" altLang="ja-JP" sz="1400" dirty="0"/>
              <a:t>[CS]</a:t>
            </a:r>
            <a:r>
              <a:rPr lang="ja-JP" altLang="en-US" sz="1400" dirty="0"/>
              <a:t>の</a:t>
            </a:r>
            <a:r>
              <a:rPr lang="ja-JP" altLang="en-US" sz="1400" dirty="0" smtClean="0"/>
              <a:t>知識</a:t>
            </a:r>
            <a:r>
              <a:rPr lang="en-US" altLang="ja-JP" sz="1400" dirty="0" smtClean="0"/>
              <a:t>』</a:t>
            </a:r>
            <a:r>
              <a:rPr lang="ja-JP" altLang="en-US" sz="1400" dirty="0"/>
              <a:t>　</a:t>
            </a:r>
            <a:r>
              <a:rPr lang="en-US" altLang="ja-JP" sz="1400" dirty="0" smtClean="0"/>
              <a:t>p65p104 </a:t>
            </a:r>
            <a:r>
              <a:rPr lang="ja-JP" altLang="en-US" sz="1400" dirty="0" smtClean="0"/>
              <a:t>日本</a:t>
            </a:r>
            <a:r>
              <a:rPr lang="ja-JP" altLang="en-US" sz="1400" dirty="0"/>
              <a:t>経済新聞出版</a:t>
            </a:r>
            <a:r>
              <a:rPr lang="ja-JP" altLang="en-US" sz="1400" dirty="0" smtClean="0"/>
              <a:t>社</a:t>
            </a:r>
          </a:p>
          <a:p>
            <a:r>
              <a:rPr lang="ja-JP" altLang="en-US" sz="1400" dirty="0" smtClean="0"/>
              <a:t>樺旦純 （</a:t>
            </a:r>
            <a:r>
              <a:rPr lang="en-US" altLang="ja-JP" sz="1400" dirty="0" smtClean="0"/>
              <a:t>2006</a:t>
            </a:r>
            <a:r>
              <a:rPr lang="ja-JP" altLang="en-US" sz="1400" dirty="0" smtClean="0"/>
              <a:t>） </a:t>
            </a:r>
            <a:r>
              <a:rPr lang="en-US" altLang="ja-JP" sz="1400" dirty="0" smtClean="0"/>
              <a:t>『</a:t>
            </a:r>
            <a:r>
              <a:rPr lang="ja-JP" altLang="en-US" sz="1400" dirty="0" smtClean="0"/>
              <a:t>ダマす人、ダマされる人の心理学</a:t>
            </a:r>
            <a:r>
              <a:rPr lang="en-US" altLang="ja-JP" sz="1400" dirty="0" smtClean="0"/>
              <a:t>』</a:t>
            </a:r>
            <a:r>
              <a:rPr lang="ja-JP" altLang="en-US" sz="1400" dirty="0" smtClean="0"/>
              <a:t> </a:t>
            </a:r>
            <a:r>
              <a:rPr lang="en-US" altLang="ja-JP" sz="1400" dirty="0" smtClean="0"/>
              <a:t>PHP</a:t>
            </a:r>
            <a:r>
              <a:rPr lang="ja-JP" altLang="en-US" sz="1400" dirty="0" smtClean="0"/>
              <a:t>研究所</a:t>
            </a:r>
            <a:endParaRPr lang="en-US" altLang="ja-JP" sz="1400" dirty="0"/>
          </a:p>
          <a:p>
            <a:r>
              <a:rPr lang="ja-JP" altLang="en-US" sz="1400" dirty="0"/>
              <a:t>野村総合研究所消費者マーケティング研究チーム</a:t>
            </a:r>
            <a:r>
              <a:rPr lang="en-US" altLang="ja-JP" sz="1400" dirty="0"/>
              <a:t>(2007</a:t>
            </a:r>
            <a:r>
              <a:rPr lang="en-US" altLang="ja-JP" sz="1400" dirty="0" smtClean="0"/>
              <a:t>)『</a:t>
            </a:r>
            <a:r>
              <a:rPr lang="ja-JP" altLang="en-US" sz="1400" dirty="0" smtClean="0"/>
              <a:t>大衆化</a:t>
            </a:r>
            <a:r>
              <a:rPr lang="ja-JP" altLang="en-US" sz="1400" dirty="0"/>
              <a:t>する</a:t>
            </a:r>
            <a:r>
              <a:rPr lang="en-US" altLang="ja-JP" sz="1400" dirty="0"/>
              <a:t>IT</a:t>
            </a:r>
            <a:r>
              <a:rPr lang="ja-JP" altLang="en-US" sz="1400" dirty="0" smtClean="0"/>
              <a:t>消費</a:t>
            </a:r>
            <a:r>
              <a:rPr lang="en-US" altLang="ja-JP" sz="1400" dirty="0" smtClean="0"/>
              <a:t>』p178</a:t>
            </a:r>
            <a:r>
              <a:rPr lang="ja-JP" altLang="en-US" sz="1400" dirty="0"/>
              <a:t>　東洋経済新報社</a:t>
            </a:r>
            <a:endParaRPr lang="en-US" altLang="ja-JP" sz="1400" dirty="0"/>
          </a:p>
          <a:p>
            <a:r>
              <a:rPr lang="ja-JP" altLang="en-US" sz="1400" dirty="0"/>
              <a:t>出牛正芳</a:t>
            </a:r>
            <a:r>
              <a:rPr lang="en-US" altLang="ja-JP" sz="1400" dirty="0"/>
              <a:t>(2004) </a:t>
            </a:r>
            <a:r>
              <a:rPr lang="en-US" altLang="ja-JP" sz="1400" dirty="0" smtClean="0"/>
              <a:t>『</a:t>
            </a:r>
            <a:r>
              <a:rPr lang="ja-JP" altLang="en-US" sz="1400" dirty="0" smtClean="0"/>
              <a:t>基本</a:t>
            </a:r>
            <a:r>
              <a:rPr lang="ja-JP" altLang="en-US" sz="1400" dirty="0"/>
              <a:t>マーケティング用語</a:t>
            </a:r>
            <a:r>
              <a:rPr lang="ja-JP" altLang="en-US" sz="1400" dirty="0" smtClean="0"/>
              <a:t>事典</a:t>
            </a:r>
            <a:r>
              <a:rPr lang="en-US" altLang="ja-JP" sz="1400" dirty="0" smtClean="0"/>
              <a:t>』</a:t>
            </a:r>
            <a:r>
              <a:rPr lang="ja-JP" altLang="en-US" sz="1400" dirty="0" smtClean="0"/>
              <a:t>白桃書房</a:t>
            </a:r>
          </a:p>
          <a:p>
            <a:r>
              <a:rPr lang="ja-JP" altLang="en-US" sz="1400" dirty="0" smtClean="0"/>
              <a:t>三浦俊彦（</a:t>
            </a:r>
            <a:r>
              <a:rPr lang="en-US" altLang="ja-JP" sz="1400" dirty="0" smtClean="0"/>
              <a:t>2013</a:t>
            </a:r>
            <a:r>
              <a:rPr lang="ja-JP" altLang="en-US" sz="1400" dirty="0" smtClean="0"/>
              <a:t>） </a:t>
            </a:r>
            <a:r>
              <a:rPr lang="en-US" altLang="ja-JP" sz="1400" dirty="0" smtClean="0"/>
              <a:t>『</a:t>
            </a:r>
            <a:r>
              <a:rPr lang="ja-JP" altLang="en-US" sz="1400" dirty="0" smtClean="0"/>
              <a:t>日本の消費者はなぜタフなのか−日本的・現代的特性とマーケティング対応</a:t>
            </a:r>
            <a:r>
              <a:rPr lang="en-US" altLang="ja-JP" sz="1400" dirty="0" smtClean="0"/>
              <a:t>』</a:t>
            </a:r>
            <a:r>
              <a:rPr lang="ja-JP" altLang="en-US" sz="1400" dirty="0" smtClean="0"/>
              <a:t> 有斐閣</a:t>
            </a:r>
            <a:endParaRPr lang="en-US" altLang="ja-JP" sz="1400" dirty="0"/>
          </a:p>
          <a:p>
            <a:r>
              <a:rPr lang="ja-JP" altLang="en-US" sz="1400" dirty="0">
                <a:latin typeface="ＭＳ Ｐゴシック"/>
              </a:rPr>
              <a:t>和田充夫・日本マーケティング協会</a:t>
            </a:r>
            <a:r>
              <a:rPr lang="en-US" altLang="ja-JP" sz="1400" dirty="0">
                <a:latin typeface="ＭＳ Ｐゴシック"/>
              </a:rPr>
              <a:t>(2005</a:t>
            </a:r>
            <a:r>
              <a:rPr lang="en-US" altLang="ja-JP" sz="1400" dirty="0" smtClean="0">
                <a:latin typeface="ＭＳ Ｐゴシック"/>
              </a:rPr>
              <a:t>)『</a:t>
            </a:r>
            <a:r>
              <a:rPr lang="ja-JP" altLang="en-US" sz="1400" dirty="0" smtClean="0">
                <a:latin typeface="ＭＳ Ｐゴシック"/>
              </a:rPr>
              <a:t>マーケティング用語辞典</a:t>
            </a:r>
            <a:r>
              <a:rPr lang="en-US" altLang="ja-JP" sz="1400" dirty="0" smtClean="0">
                <a:latin typeface="ＭＳ Ｐゴシック"/>
              </a:rPr>
              <a:t>』</a:t>
            </a:r>
            <a:r>
              <a:rPr lang="ja-JP" altLang="en-US" sz="1400" dirty="0">
                <a:latin typeface="ＭＳ Ｐゴシック"/>
              </a:rPr>
              <a:t>　日本経済</a:t>
            </a:r>
            <a:r>
              <a:rPr lang="ja-JP" altLang="en-US" sz="1400" dirty="0" smtClean="0">
                <a:latin typeface="ＭＳ Ｐゴシック"/>
              </a:rPr>
              <a:t>新聞社</a:t>
            </a:r>
          </a:p>
          <a:p>
            <a:pPr marL="0" indent="0">
              <a:buNone/>
            </a:pPr>
            <a:r>
              <a:rPr lang="ja-JP" altLang="en-US" sz="1400" dirty="0">
                <a:latin typeface="+mj-ea"/>
                <a:ea typeface="+mj-ea"/>
              </a:rPr>
              <a:t> </a:t>
            </a:r>
            <a:r>
              <a:rPr lang="ja-JP" altLang="en-US" sz="1400" dirty="0" smtClean="0">
                <a:latin typeface="+mj-ea"/>
                <a:ea typeface="+mj-ea"/>
              </a:rPr>
              <a:t> </a:t>
            </a:r>
            <a:r>
              <a:rPr lang="en-US" altLang="ja-JP" sz="1400" dirty="0" smtClean="0">
                <a:latin typeface="+mj-ea"/>
                <a:ea typeface="+mj-ea"/>
              </a:rPr>
              <a:t>Lia</a:t>
            </a:r>
            <a:r>
              <a:rPr lang="ja-JP" altLang="en-US" sz="1400" dirty="0" smtClean="0">
                <a:latin typeface="+mj-ea"/>
                <a:ea typeface="+mj-ea"/>
              </a:rPr>
              <a:t> </a:t>
            </a:r>
            <a:r>
              <a:rPr lang="en-US" altLang="ja-JP" sz="1400" dirty="0" err="1" smtClean="0">
                <a:latin typeface="+mj-ea"/>
                <a:ea typeface="+mj-ea"/>
              </a:rPr>
              <a:t>Zarantonello</a:t>
            </a:r>
            <a:r>
              <a:rPr lang="ja-JP" altLang="en-US" sz="1400" dirty="0" smtClean="0">
                <a:latin typeface="+mj-ea"/>
                <a:ea typeface="+mj-ea"/>
              </a:rPr>
              <a:t> </a:t>
            </a:r>
            <a:r>
              <a:rPr lang="en-US" altLang="ja-JP" sz="1400" dirty="0" smtClean="0">
                <a:latin typeface="+mj-ea"/>
                <a:ea typeface="+mj-ea"/>
              </a:rPr>
              <a:t>,</a:t>
            </a:r>
            <a:r>
              <a:rPr lang="ja-JP" altLang="en-US" sz="1400" dirty="0" smtClean="0">
                <a:latin typeface="+mj-ea"/>
                <a:ea typeface="+mj-ea"/>
              </a:rPr>
              <a:t> </a:t>
            </a:r>
            <a:r>
              <a:rPr lang="en-US" altLang="ja-JP" sz="1400" dirty="0" smtClean="0">
                <a:latin typeface="+mj-ea"/>
                <a:ea typeface="+mj-ea"/>
              </a:rPr>
              <a:t>Veronique</a:t>
            </a:r>
            <a:r>
              <a:rPr lang="ja-JP" altLang="en-US" sz="1400" dirty="0" smtClean="0">
                <a:latin typeface="+mj-ea"/>
                <a:ea typeface="+mj-ea"/>
              </a:rPr>
              <a:t> </a:t>
            </a:r>
            <a:r>
              <a:rPr lang="en-US" altLang="ja-JP" sz="1400" dirty="0" err="1" smtClean="0">
                <a:latin typeface="+mj-ea"/>
                <a:ea typeface="+mj-ea"/>
              </a:rPr>
              <a:t>Pauwels-Delassus</a:t>
            </a:r>
            <a:r>
              <a:rPr lang="ja-JP" altLang="en-US" sz="1400" dirty="0" smtClean="0">
                <a:latin typeface="+mj-ea"/>
                <a:ea typeface="+mj-ea"/>
              </a:rPr>
              <a:t> （</a:t>
            </a:r>
            <a:r>
              <a:rPr lang="en-US" altLang="ja-JP" sz="1400" dirty="0" smtClean="0">
                <a:latin typeface="+mj-ea"/>
                <a:ea typeface="+mj-ea"/>
              </a:rPr>
              <a:t>1993</a:t>
            </a:r>
            <a:r>
              <a:rPr lang="ja-JP" altLang="en-US" sz="1400" dirty="0" smtClean="0">
                <a:latin typeface="+mj-ea"/>
                <a:ea typeface="+mj-ea"/>
              </a:rPr>
              <a:t>） </a:t>
            </a:r>
            <a:r>
              <a:rPr lang="en-US" altLang="ja-JP" sz="1400" dirty="0" smtClean="0">
                <a:latin typeface="+mj-ea"/>
                <a:ea typeface="+mj-ea"/>
              </a:rPr>
              <a:t>『The</a:t>
            </a:r>
            <a:r>
              <a:rPr lang="ja-JP" altLang="en-US" sz="1400" dirty="0" smtClean="0">
                <a:latin typeface="+mj-ea"/>
                <a:ea typeface="+mj-ea"/>
              </a:rPr>
              <a:t> </a:t>
            </a:r>
            <a:r>
              <a:rPr lang="en-US" altLang="ja-JP" sz="1400" dirty="0" smtClean="0">
                <a:latin typeface="+mj-ea"/>
                <a:ea typeface="+mj-ea"/>
              </a:rPr>
              <a:t>Handbook</a:t>
            </a:r>
            <a:r>
              <a:rPr lang="ja-JP" altLang="en-US" sz="1400" dirty="0" smtClean="0">
                <a:latin typeface="+mj-ea"/>
                <a:ea typeface="+mj-ea"/>
              </a:rPr>
              <a:t> </a:t>
            </a:r>
            <a:r>
              <a:rPr lang="en-US" altLang="ja-JP" sz="1400" dirty="0" smtClean="0">
                <a:latin typeface="+mj-ea"/>
                <a:ea typeface="+mj-ea"/>
              </a:rPr>
              <a:t>of</a:t>
            </a:r>
            <a:r>
              <a:rPr lang="ja-JP" altLang="en-US" sz="1400" dirty="0" smtClean="0">
                <a:latin typeface="+mj-ea"/>
                <a:ea typeface="+mj-ea"/>
              </a:rPr>
              <a:t> </a:t>
            </a:r>
            <a:r>
              <a:rPr lang="en-US" altLang="ja-JP" sz="1400" dirty="0" smtClean="0">
                <a:latin typeface="+mj-ea"/>
                <a:ea typeface="+mj-ea"/>
              </a:rPr>
              <a:t>Brand</a:t>
            </a:r>
            <a:r>
              <a:rPr lang="ja-JP" altLang="en-US" sz="1400" dirty="0" smtClean="0">
                <a:latin typeface="+mj-ea"/>
                <a:ea typeface="+mj-ea"/>
              </a:rPr>
              <a:t> </a:t>
            </a:r>
            <a:r>
              <a:rPr lang="en-US" altLang="ja-JP" sz="1400" dirty="0" smtClean="0">
                <a:latin typeface="+mj-ea"/>
                <a:ea typeface="+mj-ea"/>
              </a:rPr>
              <a:t>Management』</a:t>
            </a:r>
            <a:r>
              <a:rPr lang="ja-JP" altLang="en-US" sz="1400" dirty="0" smtClean="0">
                <a:latin typeface="+mj-ea"/>
                <a:ea typeface="+mj-ea"/>
              </a:rPr>
              <a:t> </a:t>
            </a:r>
            <a:r>
              <a:rPr lang="en-US" altLang="ja-JP" sz="1400" dirty="0" smtClean="0">
                <a:latin typeface="+mj-ea"/>
                <a:ea typeface="+mj-ea"/>
              </a:rPr>
              <a:t>Basic</a:t>
            </a:r>
            <a:r>
              <a:rPr lang="ja-JP" altLang="en-US" sz="1400" dirty="0" smtClean="0">
                <a:latin typeface="+mj-ea"/>
                <a:ea typeface="+mj-ea"/>
              </a:rPr>
              <a:t> </a:t>
            </a:r>
            <a:r>
              <a:rPr lang="en-US" altLang="ja-JP" sz="1400" dirty="0" smtClean="0">
                <a:latin typeface="+mj-ea"/>
                <a:ea typeface="+mj-ea"/>
              </a:rPr>
              <a:t>Books</a:t>
            </a:r>
          </a:p>
          <a:p>
            <a:r>
              <a:rPr lang="ja-JP" altLang="en-US" sz="1400" dirty="0" smtClean="0">
                <a:latin typeface="+mj-ea"/>
                <a:ea typeface="+mj-ea"/>
              </a:rPr>
              <a:t>岩田紀（</a:t>
            </a:r>
            <a:r>
              <a:rPr lang="en-US" altLang="ja-JP" sz="1400" dirty="0" smtClean="0">
                <a:latin typeface="+mj-ea"/>
                <a:ea typeface="+mj-ea"/>
              </a:rPr>
              <a:t>1994)</a:t>
            </a:r>
            <a:r>
              <a:rPr lang="ja-JP" altLang="en-US" sz="1400" dirty="0" smtClean="0">
                <a:latin typeface="+mj-ea"/>
                <a:ea typeface="+mj-ea"/>
              </a:rPr>
              <a:t>「時間待ちストレス不耐性に関する基礎的研究」　徳島大学総合科学　人間科学研究　第</a:t>
            </a:r>
            <a:r>
              <a:rPr lang="en-US" altLang="ja-JP" sz="1400" dirty="0" smtClean="0">
                <a:latin typeface="+mj-ea"/>
                <a:ea typeface="+mj-ea"/>
              </a:rPr>
              <a:t>2</a:t>
            </a:r>
            <a:r>
              <a:rPr lang="ja-JP" altLang="en-US" sz="1400" dirty="0" smtClean="0">
                <a:latin typeface="+mj-ea"/>
                <a:ea typeface="+mj-ea"/>
              </a:rPr>
              <a:t>巻　</a:t>
            </a:r>
            <a:r>
              <a:rPr lang="en-US" altLang="ja-JP" sz="1400" dirty="0" smtClean="0">
                <a:latin typeface="+mj-ea"/>
                <a:ea typeface="+mj-ea"/>
              </a:rPr>
              <a:t>27-34</a:t>
            </a:r>
          </a:p>
          <a:p>
            <a:r>
              <a:rPr lang="ja-JP" altLang="en-US" sz="1400" dirty="0" smtClean="0">
                <a:latin typeface="+mj-ea"/>
                <a:ea typeface="+mj-ea"/>
              </a:rPr>
              <a:t>岩田隆一（</a:t>
            </a:r>
            <a:r>
              <a:rPr lang="en-US" altLang="ja-JP" sz="1400" dirty="0" smtClean="0">
                <a:latin typeface="+mj-ea"/>
                <a:ea typeface="+mj-ea"/>
              </a:rPr>
              <a:t>2006)</a:t>
            </a:r>
            <a:r>
              <a:rPr lang="ja-JP" altLang="en-US" sz="1400" dirty="0" smtClean="0">
                <a:latin typeface="+mj-ea"/>
                <a:ea typeface="+mj-ea"/>
              </a:rPr>
              <a:t>「なぜ東京ディズニーランドは人気があるのか。サービス・マーケティングからの分析」　筑波学院大学紀要第</a:t>
            </a:r>
            <a:r>
              <a:rPr lang="en-US" altLang="ja-JP" sz="1400" dirty="0" smtClean="0">
                <a:latin typeface="+mj-ea"/>
                <a:ea typeface="+mj-ea"/>
              </a:rPr>
              <a:t>1</a:t>
            </a:r>
            <a:r>
              <a:rPr lang="ja-JP" altLang="en-US" sz="1400" dirty="0" smtClean="0">
                <a:latin typeface="+mj-ea"/>
                <a:ea typeface="+mj-ea"/>
              </a:rPr>
              <a:t>集</a:t>
            </a:r>
            <a:r>
              <a:rPr lang="en-US" altLang="ja-JP" sz="1400" dirty="0" smtClean="0">
                <a:latin typeface="+mj-ea"/>
                <a:ea typeface="+mj-ea"/>
              </a:rPr>
              <a:t>p51</a:t>
            </a:r>
            <a:r>
              <a:rPr lang="ja-JP" altLang="en-US" sz="1400" dirty="0" smtClean="0">
                <a:latin typeface="+mj-ea"/>
                <a:ea typeface="+mj-ea"/>
              </a:rPr>
              <a:t>ー</a:t>
            </a:r>
            <a:r>
              <a:rPr lang="en-US" altLang="ja-JP" sz="1400" dirty="0" smtClean="0">
                <a:latin typeface="+mj-ea"/>
                <a:ea typeface="+mj-ea"/>
              </a:rPr>
              <a:t>59</a:t>
            </a:r>
            <a:endParaRPr lang="ja-JP" altLang="en-US" sz="1400" dirty="0" smtClean="0">
              <a:latin typeface="+mj-ea"/>
              <a:ea typeface="+mj-ea"/>
            </a:endParaRPr>
          </a:p>
          <a:p>
            <a:r>
              <a:rPr lang="ja-JP" altLang="en-US" sz="1400" dirty="0" smtClean="0">
                <a:latin typeface="+mj-ea"/>
                <a:ea typeface="+mj-ea"/>
              </a:rPr>
              <a:t>奥瀬喜之（</a:t>
            </a:r>
            <a:r>
              <a:rPr lang="en-US" altLang="ja-JP" sz="1400" dirty="0" smtClean="0">
                <a:latin typeface="+mj-ea"/>
                <a:ea typeface="+mj-ea"/>
              </a:rPr>
              <a:t>2008</a:t>
            </a:r>
            <a:r>
              <a:rPr lang="ja-JP" altLang="en-US" sz="1400" dirty="0" smtClean="0">
                <a:latin typeface="+mj-ea"/>
                <a:ea typeface="+mj-ea"/>
              </a:rPr>
              <a:t>） 「顧客満足概念とその測定に関わる研究の系譜」 専修商学論集</a:t>
            </a:r>
            <a:endParaRPr lang="en-US" altLang="ja-JP" sz="1400" dirty="0" smtClean="0">
              <a:latin typeface="+mj-ea"/>
              <a:ea typeface="+mj-ea"/>
            </a:endParaRPr>
          </a:p>
          <a:p>
            <a:r>
              <a:rPr lang="ja-JP" altLang="en-US" sz="1400" dirty="0" smtClean="0">
                <a:latin typeface="+mj-ea"/>
                <a:ea typeface="+mj-ea"/>
              </a:rPr>
              <a:t>洪 （</a:t>
            </a:r>
            <a:r>
              <a:rPr lang="en-US" altLang="ja-JP" sz="1400" dirty="0">
                <a:latin typeface="+mj-ea"/>
                <a:ea typeface="+mj-ea"/>
              </a:rPr>
              <a:t>2006</a:t>
            </a:r>
            <a:r>
              <a:rPr lang="ja-JP" altLang="en-US" sz="1400" dirty="0">
                <a:latin typeface="+mj-ea"/>
                <a:ea typeface="+mj-ea"/>
              </a:rPr>
              <a:t>） 「ライフスタイルと購買行動の関連性</a:t>
            </a:r>
            <a:r>
              <a:rPr lang="ja-JP" altLang="en-US" sz="1400" dirty="0" smtClean="0">
                <a:latin typeface="+mj-ea"/>
                <a:ea typeface="+mj-ea"/>
              </a:rPr>
              <a:t>」　</a:t>
            </a:r>
            <a:r>
              <a:rPr lang="ja-JP" altLang="en-US" sz="1400" dirty="0"/>
              <a:t>創価大学大学院紀要 </a:t>
            </a:r>
            <a:r>
              <a:rPr lang="en-US" altLang="ja-JP" sz="1400" dirty="0"/>
              <a:t>28, 55-77,</a:t>
            </a:r>
            <a:endParaRPr lang="en-US" altLang="ja-JP" sz="1400" dirty="0" smtClean="0">
              <a:latin typeface="+mj-ea"/>
              <a:ea typeface="+mj-ea"/>
            </a:endParaRPr>
          </a:p>
          <a:p>
            <a:r>
              <a:rPr lang="ja-JP" altLang="en-US" sz="1400" dirty="0"/>
              <a:t>崔　炳敦（</a:t>
            </a:r>
            <a:r>
              <a:rPr lang="en-US" altLang="ja-JP" sz="1400" dirty="0"/>
              <a:t>2011)</a:t>
            </a:r>
            <a:r>
              <a:rPr lang="ja-JP" altLang="en-US" sz="1400" dirty="0"/>
              <a:t>「待機行列への心理的接近方法と顧客を中心とした管理</a:t>
            </a:r>
            <a:r>
              <a:rPr lang="ja-JP" altLang="en-US" sz="1400" dirty="0" smtClean="0"/>
              <a:t>方法」　久留米大学商学研究　第</a:t>
            </a:r>
            <a:r>
              <a:rPr lang="en-US" altLang="ja-JP" sz="1400" dirty="0" smtClean="0"/>
              <a:t>17</a:t>
            </a:r>
            <a:r>
              <a:rPr lang="ja-JP" altLang="en-US" sz="1400" dirty="0" smtClean="0"/>
              <a:t>巻第</a:t>
            </a:r>
            <a:r>
              <a:rPr lang="en-US" altLang="ja-JP" sz="1400" dirty="0" smtClean="0"/>
              <a:t>2</a:t>
            </a:r>
            <a:r>
              <a:rPr lang="ja-JP" altLang="en-US" sz="1400" dirty="0" smtClean="0"/>
              <a:t>号</a:t>
            </a:r>
            <a:endParaRPr lang="en-US" altLang="ja-JP" sz="1400" dirty="0" smtClean="0"/>
          </a:p>
          <a:p>
            <a:endParaRPr lang="en-US" altLang="ja-JP" sz="1400" dirty="0" smtClean="0"/>
          </a:p>
          <a:p>
            <a:endParaRPr lang="en-US" altLang="ja-JP" sz="1400" dirty="0"/>
          </a:p>
          <a:p>
            <a:endParaRPr lang="en-US" altLang="ja-JP" sz="1400" dirty="0" smtClean="0"/>
          </a:p>
          <a:p>
            <a:endParaRPr lang="en-US" altLang="ja-JP" sz="1400" dirty="0" smtClean="0"/>
          </a:p>
          <a:p>
            <a:endParaRPr lang="en-US" altLang="ja-JP" sz="1400" dirty="0" smtClean="0"/>
          </a:p>
          <a:p>
            <a:endParaRPr lang="ja-JP" altLang="en-US" sz="1400" dirty="0">
              <a:latin typeface="ＭＳ Ｐゴシック"/>
            </a:endParaRPr>
          </a:p>
          <a:p>
            <a:endParaRPr lang="ja-JP" altLang="en-US" sz="1400" dirty="0"/>
          </a:p>
          <a:p>
            <a:endParaRPr lang="ja-JP" altLang="en-US" sz="1400" dirty="0"/>
          </a:p>
          <a:p>
            <a:endParaRPr lang="ja-JP" altLang="en-US" sz="1400" dirty="0"/>
          </a:p>
          <a:p>
            <a:endParaRPr lang="en-US" altLang="ja-JP" sz="1400" dirty="0"/>
          </a:p>
          <a:p>
            <a:endParaRPr lang="en-US" altLang="ja-JP" sz="1400" dirty="0"/>
          </a:p>
          <a:p>
            <a:endParaRPr lang="en-US" altLang="ja-JP" sz="1400" dirty="0"/>
          </a:p>
          <a:p>
            <a:endParaRPr kumimoji="1" lang="ja-JP" altLang="en-US" sz="1400" dirty="0"/>
          </a:p>
        </p:txBody>
      </p:sp>
      <p:sp>
        <p:nvSpPr>
          <p:cNvPr id="7" name="スライド番号プレースホルダー 6"/>
          <p:cNvSpPr>
            <a:spLocks noGrp="1"/>
          </p:cNvSpPr>
          <p:nvPr>
            <p:ph type="sldNum" sz="quarter" idx="12"/>
          </p:nvPr>
        </p:nvSpPr>
        <p:spPr/>
        <p:txBody>
          <a:bodyPr/>
          <a:lstStyle/>
          <a:p>
            <a:fld id="{6BC92BFA-A7E0-7A40-85C6-4D7999F411B4}" type="slidenum">
              <a:rPr kumimoji="1" lang="ja-JP" altLang="en-US" sz="2600" smtClean="0">
                <a:solidFill>
                  <a:schemeClr val="bg1"/>
                </a:solidFill>
              </a:rPr>
              <a:t>52</a:t>
            </a:fld>
            <a:endParaRPr kumimoji="1" lang="ja-JP" altLang="en-US" sz="2600" dirty="0">
              <a:solidFill>
                <a:schemeClr val="bg1"/>
              </a:solidFill>
            </a:endParaRPr>
          </a:p>
        </p:txBody>
      </p:sp>
    </p:spTree>
    <p:extLst>
      <p:ext uri="{BB962C8B-B14F-4D97-AF65-F5344CB8AC3E}">
        <p14:creationId xmlns:p14="http://schemas.microsoft.com/office/powerpoint/2010/main" val="179653208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97280" y="331108"/>
            <a:ext cx="10058400" cy="1450757"/>
          </a:xfrm>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1097280" y="1928104"/>
            <a:ext cx="10420952" cy="4668043"/>
          </a:xfrm>
        </p:spPr>
        <p:txBody>
          <a:bodyPr>
            <a:normAutofit/>
          </a:bodyPr>
          <a:lstStyle/>
          <a:p>
            <a:r>
              <a:rPr lang="ja-JP" altLang="en-US" sz="1400" dirty="0">
                <a:latin typeface="+mj-ea"/>
              </a:rPr>
              <a:t>藤村和宏（</a:t>
            </a:r>
            <a:r>
              <a:rPr lang="en-US" altLang="ja-JP" sz="1400" dirty="0">
                <a:latin typeface="+mj-ea"/>
              </a:rPr>
              <a:t>2006) </a:t>
            </a:r>
            <a:r>
              <a:rPr lang="ja-JP" altLang="en-US" sz="1400" dirty="0">
                <a:latin typeface="+mj-ea"/>
              </a:rPr>
              <a:t>「顧客満足とロイヤルティの関連性についての論理的考察」　香川大学経済論業　第</a:t>
            </a:r>
            <a:r>
              <a:rPr lang="en-US" altLang="ja-JP" sz="1400" dirty="0">
                <a:latin typeface="+mj-ea"/>
              </a:rPr>
              <a:t>79</a:t>
            </a:r>
            <a:r>
              <a:rPr lang="ja-JP" altLang="en-US" sz="1400" dirty="0">
                <a:latin typeface="+mj-ea"/>
              </a:rPr>
              <a:t>巻　第</a:t>
            </a:r>
            <a:r>
              <a:rPr lang="en-US" altLang="ja-JP" sz="1400" dirty="0">
                <a:latin typeface="+mj-ea"/>
              </a:rPr>
              <a:t>2</a:t>
            </a:r>
            <a:r>
              <a:rPr lang="ja-JP" altLang="en-US" sz="1400" dirty="0" smtClean="0">
                <a:latin typeface="+mj-ea"/>
              </a:rPr>
              <a:t>号</a:t>
            </a:r>
            <a:endParaRPr lang="ja-JP" altLang="en-US" sz="1400" dirty="0" smtClean="0"/>
          </a:p>
          <a:p>
            <a:r>
              <a:rPr lang="ja-JP" altLang="en-US" sz="1400" dirty="0" smtClean="0"/>
              <a:t>三井</a:t>
            </a:r>
            <a:r>
              <a:rPr lang="ja-JP" altLang="en-US" sz="1400" dirty="0"/>
              <a:t>・増井・後藤 （</a:t>
            </a:r>
            <a:r>
              <a:rPr lang="en-US" altLang="ja-JP" sz="1400" dirty="0"/>
              <a:t>2008</a:t>
            </a:r>
            <a:r>
              <a:rPr lang="ja-JP" altLang="en-US" sz="1400" dirty="0"/>
              <a:t>） 「顧客ロイヤルティ構造図に基づく重要要因の定量化手法に関する研究」</a:t>
            </a:r>
          </a:p>
          <a:p>
            <a:r>
              <a:rPr lang="ja-JP" altLang="en-US" sz="1400" dirty="0"/>
              <a:t>峰尾（</a:t>
            </a:r>
            <a:r>
              <a:rPr lang="en-US" altLang="ja-JP" sz="1400" dirty="0"/>
              <a:t>2011</a:t>
            </a:r>
            <a:r>
              <a:rPr lang="ja-JP" altLang="en-US" sz="1400" dirty="0"/>
              <a:t>）「業態選択行動研究における店舗選択行動研究の意義」</a:t>
            </a:r>
          </a:p>
          <a:p>
            <a:r>
              <a:rPr lang="ja-JP" altLang="en-US" sz="1400" dirty="0"/>
              <a:t>山本昭二（</a:t>
            </a:r>
            <a:r>
              <a:rPr lang="en-US" altLang="ja-JP" sz="1400" dirty="0"/>
              <a:t> 1999  )</a:t>
            </a:r>
            <a:r>
              <a:rPr lang="ja-JP" altLang="en-US" sz="1400" dirty="0"/>
              <a:t>「顧客満足モデルの発展」</a:t>
            </a:r>
            <a:r>
              <a:rPr lang="en-US" altLang="ja-JP" sz="1400" dirty="0"/>
              <a:t> </a:t>
            </a:r>
            <a:r>
              <a:rPr lang="ja-JP" altLang="en-US" sz="1400" dirty="0"/>
              <a:t>商學</a:t>
            </a:r>
            <a:r>
              <a:rPr lang="ja-JP" altLang="en-US" sz="1400" dirty="0" smtClean="0"/>
              <a:t>論究</a:t>
            </a:r>
          </a:p>
          <a:p>
            <a:r>
              <a:rPr lang="ja-JP" altLang="en-US" sz="1400" dirty="0" smtClean="0"/>
              <a:t>横田</a:t>
            </a:r>
            <a:r>
              <a:rPr lang="ja-JP" altLang="en-US" sz="1400" dirty="0"/>
              <a:t>晋大・中西大輔 （</a:t>
            </a:r>
            <a:r>
              <a:rPr lang="en-US" altLang="ja-JP" sz="1400" dirty="0"/>
              <a:t>2010</a:t>
            </a:r>
            <a:r>
              <a:rPr lang="ja-JP" altLang="en-US" sz="1400" dirty="0"/>
              <a:t>） 「同調志向尺度の作成</a:t>
            </a:r>
            <a:r>
              <a:rPr lang="en-US" altLang="ja-JP" sz="1400" dirty="0"/>
              <a:t>–</a:t>
            </a:r>
            <a:r>
              <a:rPr lang="ja-JP" altLang="en-US" sz="1400" dirty="0"/>
              <a:t>規範的影響と情緒的影響」 広島修大</a:t>
            </a:r>
            <a:r>
              <a:rPr lang="ja-JP" altLang="en-US" sz="1400" dirty="0" smtClean="0"/>
              <a:t>論集</a:t>
            </a:r>
          </a:p>
          <a:p>
            <a:r>
              <a:rPr lang="en-US" altLang="ja-JP" sz="1400" dirty="0" err="1" smtClean="0"/>
              <a:t>Reichheld</a:t>
            </a:r>
            <a:r>
              <a:rPr lang="en-US" altLang="ja-JP" sz="1400" dirty="0" smtClean="0"/>
              <a:t> </a:t>
            </a:r>
            <a:r>
              <a:rPr lang="ja-JP" altLang="en-US" sz="1400" dirty="0"/>
              <a:t>（</a:t>
            </a:r>
            <a:r>
              <a:rPr lang="en-US" altLang="ja-JP" sz="1400" dirty="0"/>
              <a:t>1996)</a:t>
            </a:r>
            <a:r>
              <a:rPr lang="ja-JP" altLang="en-US" sz="1400" dirty="0"/>
              <a:t> 「</a:t>
            </a:r>
            <a:r>
              <a:rPr lang="en-US" altLang="ja-JP" sz="1400" dirty="0"/>
              <a:t>Learning</a:t>
            </a:r>
            <a:r>
              <a:rPr lang="ja-JP" altLang="en-US" sz="1400" dirty="0"/>
              <a:t> </a:t>
            </a:r>
            <a:r>
              <a:rPr lang="en-US" altLang="ja-JP" sz="1400" dirty="0"/>
              <a:t>from</a:t>
            </a:r>
            <a:r>
              <a:rPr lang="ja-JP" altLang="en-US" sz="1400" dirty="0"/>
              <a:t> </a:t>
            </a:r>
            <a:r>
              <a:rPr lang="en-US" altLang="ja-JP" sz="1400" dirty="0"/>
              <a:t>Customer</a:t>
            </a:r>
            <a:r>
              <a:rPr lang="ja-JP" altLang="en-US" sz="1400" dirty="0"/>
              <a:t> </a:t>
            </a:r>
            <a:r>
              <a:rPr lang="en-US" altLang="ja-JP" sz="1400" dirty="0"/>
              <a:t>Defections</a:t>
            </a:r>
            <a:r>
              <a:rPr lang="ja-JP" altLang="en-US" sz="1400" dirty="0" smtClean="0"/>
              <a:t>」</a:t>
            </a:r>
            <a:endParaRPr lang="ja-JP" altLang="en-US" sz="1300" dirty="0" smtClean="0">
              <a:ln w="0"/>
              <a:solidFill>
                <a:schemeClr val="tx1"/>
              </a:solidFill>
              <a:effectLst>
                <a:outerShdw blurRad="38100" dist="19050" dir="2700000" algn="tl" rotWithShape="0">
                  <a:schemeClr val="dk1">
                    <a:alpha val="40000"/>
                  </a:schemeClr>
                </a:outerShdw>
              </a:effectLst>
              <a:latin typeface="+mj-ea"/>
            </a:endParaRPr>
          </a:p>
          <a:p>
            <a:r>
              <a:rPr lang="ja-JP" altLang="en-US" sz="1300" dirty="0" smtClean="0">
                <a:ln w="0"/>
                <a:effectLst>
                  <a:outerShdw blurRad="38100" dist="19050" dir="2700000" algn="tl" rotWithShape="0">
                    <a:schemeClr val="dk1">
                      <a:alpha val="40000"/>
                    </a:schemeClr>
                  </a:outerShdw>
                </a:effectLst>
                <a:latin typeface="+mj-ea"/>
              </a:rPr>
              <a:t>日経</a:t>
            </a:r>
            <a:r>
              <a:rPr lang="ja-JP" altLang="en-US" sz="1300" dirty="0">
                <a:ln w="0"/>
                <a:effectLst>
                  <a:outerShdw blurRad="38100" dist="19050" dir="2700000" algn="tl" rotWithShape="0">
                    <a:schemeClr val="dk1">
                      <a:alpha val="40000"/>
                    </a:schemeClr>
                  </a:outerShdw>
                </a:effectLst>
                <a:latin typeface="+mj-ea"/>
              </a:rPr>
              <a:t>トレンディ </a:t>
            </a:r>
            <a:r>
              <a:rPr lang="en-US" altLang="ja-JP" sz="1300" dirty="0">
                <a:ln w="0"/>
                <a:effectLst>
                  <a:outerShdw blurRad="38100" dist="19050" dir="2700000" algn="tl" rotWithShape="0">
                    <a:schemeClr val="dk1">
                      <a:alpha val="40000"/>
                    </a:schemeClr>
                  </a:outerShdw>
                </a:effectLst>
                <a:latin typeface="+mj-ea"/>
              </a:rPr>
              <a:t> 08/2007, </a:t>
            </a:r>
            <a:r>
              <a:rPr lang="ja-JP" altLang="en-US" sz="1300" dirty="0">
                <a:ln w="0"/>
                <a:effectLst>
                  <a:outerShdw blurRad="38100" dist="19050" dir="2700000" algn="tl" rotWithShape="0">
                    <a:schemeClr val="dk1">
                      <a:alpha val="40000"/>
                    </a:schemeClr>
                  </a:outerShdw>
                </a:effectLst>
                <a:latin typeface="+mj-ea"/>
              </a:rPr>
              <a:t>号 </a:t>
            </a:r>
            <a:r>
              <a:rPr lang="en-US" altLang="ja-JP" sz="1300" dirty="0">
                <a:ln w="0"/>
                <a:effectLst>
                  <a:outerShdw blurRad="38100" dist="19050" dir="2700000" algn="tl" rotWithShape="0">
                    <a:schemeClr val="dk1">
                      <a:alpha val="40000"/>
                    </a:schemeClr>
                  </a:outerShdw>
                </a:effectLst>
                <a:latin typeface="+mj-ea"/>
              </a:rPr>
              <a:t>269H, pp. 24 </a:t>
            </a:r>
            <a:r>
              <a:rPr lang="en-US" altLang="ja-JP" sz="1300" dirty="0" smtClean="0">
                <a:ln w="0"/>
                <a:effectLst>
                  <a:outerShdw blurRad="38100" dist="19050" dir="2700000" algn="tl" rotWithShape="0">
                    <a:schemeClr val="dk1">
                      <a:alpha val="40000"/>
                    </a:schemeClr>
                  </a:outerShdw>
                </a:effectLst>
                <a:latin typeface="+mj-ea"/>
              </a:rPr>
              <a:t>– 25</a:t>
            </a:r>
            <a:r>
              <a:rPr lang="ja-JP" altLang="en-US" sz="1300" dirty="0" smtClean="0">
                <a:ln w="0"/>
                <a:effectLst>
                  <a:outerShdw blurRad="38100" dist="19050" dir="2700000" algn="tl" rotWithShape="0">
                    <a:schemeClr val="dk1">
                      <a:alpha val="40000"/>
                    </a:schemeClr>
                  </a:outerShdw>
                </a:effectLst>
                <a:latin typeface="+mj-ea"/>
              </a:rPr>
              <a:t>　「クリスピー・クリーム・ドーナツ」</a:t>
            </a:r>
            <a:endParaRPr lang="ja-JP" altLang="en-US" sz="1300" dirty="0">
              <a:ln w="0"/>
              <a:effectLst>
                <a:outerShdw blurRad="38100" dist="19050" dir="2700000" algn="tl" rotWithShape="0">
                  <a:schemeClr val="dk1">
                    <a:alpha val="40000"/>
                  </a:schemeClr>
                </a:outerShdw>
              </a:effectLst>
              <a:latin typeface="+mj-ea"/>
            </a:endParaRPr>
          </a:p>
          <a:p>
            <a:r>
              <a:rPr lang="ja-JP" altLang="en-US" sz="1300" dirty="0">
                <a:ln w="0"/>
                <a:effectLst>
                  <a:outerShdw blurRad="38100" dist="19050" dir="2700000" algn="tl" rotWithShape="0">
                    <a:schemeClr val="dk1">
                      <a:alpha val="40000"/>
                    </a:schemeClr>
                  </a:outerShdw>
                </a:effectLst>
                <a:latin typeface="+mj-ea"/>
              </a:rPr>
              <a:t>東洋経済　</a:t>
            </a:r>
            <a:r>
              <a:rPr lang="en-US" altLang="ja-JP" sz="1300" dirty="0">
                <a:ln w="0"/>
                <a:effectLst>
                  <a:outerShdw blurRad="38100" dist="19050" dir="2700000" algn="tl" rotWithShape="0">
                    <a:schemeClr val="dk1">
                      <a:alpha val="40000"/>
                    </a:schemeClr>
                  </a:outerShdw>
                </a:effectLst>
                <a:latin typeface="+mj-ea"/>
              </a:rPr>
              <a:t>11</a:t>
            </a:r>
            <a:r>
              <a:rPr lang="ja-JP" altLang="en-US" sz="1300" dirty="0">
                <a:ln w="0"/>
                <a:effectLst>
                  <a:outerShdw blurRad="38100" dist="19050" dir="2700000" algn="tl" rotWithShape="0">
                    <a:schemeClr val="dk1">
                      <a:alpha val="40000"/>
                    </a:schemeClr>
                  </a:outerShdw>
                </a:effectLst>
                <a:latin typeface="+mj-ea"/>
              </a:rPr>
              <a:t>月</a:t>
            </a:r>
            <a:r>
              <a:rPr lang="en-US" altLang="ja-JP" sz="1300" dirty="0">
                <a:ln w="0"/>
                <a:effectLst>
                  <a:outerShdw blurRad="38100" dist="19050" dir="2700000" algn="tl" rotWithShape="0">
                    <a:schemeClr val="dk1">
                      <a:alpha val="40000"/>
                    </a:schemeClr>
                  </a:outerShdw>
                </a:effectLst>
                <a:latin typeface="+mj-ea"/>
              </a:rPr>
              <a:t>27</a:t>
            </a:r>
            <a:r>
              <a:rPr lang="ja-JP" altLang="en-US" sz="1300" dirty="0" smtClean="0">
                <a:ln w="0"/>
                <a:effectLst>
                  <a:outerShdw blurRad="38100" dist="19050" dir="2700000" algn="tl" rotWithShape="0">
                    <a:schemeClr val="dk1">
                      <a:alpha val="40000"/>
                    </a:schemeClr>
                  </a:outerShdw>
                </a:effectLst>
                <a:latin typeface="+mj-ea"/>
              </a:rPr>
              <a:t>日「クリスピー・クリーム、「大量閉店」の全真相」</a:t>
            </a:r>
            <a:r>
              <a:rPr lang="en-US" altLang="ja-JP" sz="1300" dirty="0" smtClean="0">
                <a:ln w="0"/>
                <a:effectLst>
                  <a:outerShdw blurRad="38100" dist="19050" dir="2700000" algn="tl" rotWithShape="0">
                    <a:schemeClr val="dk1">
                      <a:alpha val="40000"/>
                    </a:schemeClr>
                  </a:outerShdw>
                </a:effectLst>
                <a:latin typeface="+mj-ea"/>
              </a:rPr>
              <a:t> </a:t>
            </a:r>
            <a:r>
              <a:rPr lang="en-US" altLang="ja-JP" sz="1300" dirty="0">
                <a:ln w="0"/>
                <a:effectLst>
                  <a:outerShdw blurRad="38100" dist="19050" dir="2700000" algn="tl" rotWithShape="0">
                    <a:schemeClr val="dk1">
                      <a:alpha val="40000"/>
                    </a:schemeClr>
                  </a:outerShdw>
                </a:effectLst>
                <a:latin typeface="+mj-ea"/>
              </a:rPr>
              <a:t>http://</a:t>
            </a:r>
            <a:r>
              <a:rPr lang="en-US" altLang="ja-JP" sz="1300" dirty="0" err="1">
                <a:ln w="0"/>
                <a:effectLst>
                  <a:outerShdw blurRad="38100" dist="19050" dir="2700000" algn="tl" rotWithShape="0">
                    <a:schemeClr val="dk1">
                      <a:alpha val="40000"/>
                    </a:schemeClr>
                  </a:outerShdw>
                </a:effectLst>
                <a:latin typeface="+mj-ea"/>
              </a:rPr>
              <a:t>toyokeizai.net</a:t>
            </a:r>
            <a:r>
              <a:rPr lang="en-US" altLang="ja-JP" sz="1300" dirty="0">
                <a:ln w="0"/>
                <a:effectLst>
                  <a:outerShdw blurRad="38100" dist="19050" dir="2700000" algn="tl" rotWithShape="0">
                    <a:schemeClr val="dk1">
                      <a:alpha val="40000"/>
                    </a:schemeClr>
                  </a:outerShdw>
                </a:effectLst>
                <a:latin typeface="+mj-ea"/>
              </a:rPr>
              <a:t>/articles/-/143621?display=b</a:t>
            </a:r>
            <a:endParaRPr lang="en-US" altLang="ja-JP" sz="1300" dirty="0" smtClean="0">
              <a:ln w="0"/>
              <a:effectLst>
                <a:outerShdw blurRad="38100" dist="19050" dir="2700000" algn="tl" rotWithShape="0">
                  <a:schemeClr val="dk1">
                    <a:alpha val="40000"/>
                  </a:schemeClr>
                </a:outerShdw>
              </a:effectLst>
              <a:latin typeface="+mj-ea"/>
            </a:endParaRPr>
          </a:p>
          <a:p>
            <a:r>
              <a:rPr lang="ja-JP" altLang="en-US" sz="1300" dirty="0" smtClean="0">
                <a:latin typeface="+mj-ea"/>
              </a:rPr>
              <a:t>マーケティング・ブレイン </a:t>
            </a:r>
            <a:r>
              <a:rPr lang="en-US" altLang="ja-JP" sz="1300" dirty="0" smtClean="0">
                <a:latin typeface="+mj-ea"/>
              </a:rPr>
              <a:t>2006</a:t>
            </a:r>
            <a:r>
              <a:rPr lang="ja-JP" altLang="en-US" sz="1300" dirty="0" smtClean="0">
                <a:latin typeface="+mj-ea"/>
              </a:rPr>
              <a:t>年　</a:t>
            </a:r>
            <a:r>
              <a:rPr lang="en-US" altLang="ja-JP" sz="1300" dirty="0" smtClean="0">
                <a:latin typeface="+mj-ea"/>
              </a:rPr>
              <a:t>http://marketing-</a:t>
            </a:r>
            <a:r>
              <a:rPr lang="en-US" altLang="ja-JP" sz="1300" dirty="0" err="1" smtClean="0">
                <a:latin typeface="+mj-ea"/>
              </a:rPr>
              <a:t>brain.cocolog</a:t>
            </a:r>
            <a:r>
              <a:rPr lang="en-US" altLang="ja-JP" sz="1300" dirty="0" smtClean="0">
                <a:latin typeface="+mj-ea"/>
              </a:rPr>
              <a:t>-</a:t>
            </a:r>
            <a:r>
              <a:rPr lang="en-US" altLang="ja-JP" sz="1300" dirty="0" err="1" smtClean="0">
                <a:latin typeface="+mj-ea"/>
              </a:rPr>
              <a:t>nifty.com</a:t>
            </a:r>
            <a:r>
              <a:rPr lang="en-US" altLang="ja-JP" sz="1300" dirty="0" smtClean="0">
                <a:latin typeface="+mj-ea"/>
              </a:rPr>
              <a:t>/blog/2006/11/post_b637.html</a:t>
            </a:r>
          </a:p>
          <a:p>
            <a:r>
              <a:rPr lang="is-IS" altLang="ja-JP" sz="1200" dirty="0" smtClean="0"/>
              <a:t>I</a:t>
            </a:r>
            <a:r>
              <a:rPr lang="ja-JP" altLang="en-US" sz="1300" dirty="0" smtClean="0">
                <a:latin typeface="ＭＳ Ｐゴシック"/>
              </a:rPr>
              <a:t>2013年</a:t>
            </a:r>
            <a:r>
              <a:rPr lang="en-US" altLang="ja-JP" sz="1300" dirty="0">
                <a:latin typeface="ＭＳ Ｐゴシック"/>
              </a:rPr>
              <a:t>12</a:t>
            </a:r>
            <a:r>
              <a:rPr lang="ja-JP" altLang="en-US" sz="1300" dirty="0">
                <a:latin typeface="ＭＳ Ｐゴシック"/>
              </a:rPr>
              <a:t>月</a:t>
            </a:r>
            <a:r>
              <a:rPr lang="en-US" altLang="ja-JP" sz="1300" dirty="0">
                <a:latin typeface="ＭＳ Ｐゴシック"/>
              </a:rPr>
              <a:t>31</a:t>
            </a:r>
            <a:r>
              <a:rPr lang="ja-JP" altLang="en-US" sz="1300" dirty="0">
                <a:latin typeface="ＭＳ Ｐゴシック"/>
              </a:rPr>
              <a:t>日　日本経済新聞　「</a:t>
            </a:r>
            <a:r>
              <a:rPr lang="ja-JP" altLang="en-US" sz="1300" u="sng" dirty="0"/>
              <a:t>第２章集団行動の法則（１１）政策研究大学院大学助教授安田洋祐氏（身近な疑問を読み解くやさしい経済学）</a:t>
            </a:r>
            <a:r>
              <a:rPr lang="ja-JP" altLang="en-US" sz="1300" u="sng" dirty="0" smtClean="0"/>
              <a:t>」</a:t>
            </a:r>
            <a:endParaRPr lang="en-US" altLang="ja-JP" sz="1300" dirty="0" smtClean="0">
              <a:latin typeface="+mj-ea"/>
            </a:endParaRPr>
          </a:p>
          <a:p>
            <a:r>
              <a:rPr lang="ja-JP" altLang="en-US" sz="1300" dirty="0"/>
              <a:t>漆原 次郎</a:t>
            </a:r>
            <a:r>
              <a:rPr lang="en-US" altLang="ja-JP" sz="1300" dirty="0"/>
              <a:t>(2015)</a:t>
            </a:r>
            <a:r>
              <a:rPr lang="ja-JP" altLang="en-US" sz="1300" dirty="0"/>
              <a:t>おいしい店には欠かせない技「混雑コントロール</a:t>
            </a:r>
            <a:r>
              <a:rPr lang="ja-JP" altLang="en-US" sz="1300" dirty="0" smtClean="0"/>
              <a:t>」</a:t>
            </a:r>
            <a:r>
              <a:rPr lang="ja-JP" altLang="en-US" sz="1300" dirty="0"/>
              <a:t>　</a:t>
            </a:r>
            <a:r>
              <a:rPr lang="en-US" altLang="ja-JP" sz="1300" dirty="0" smtClean="0">
                <a:hlinkClick r:id="rId2"/>
              </a:rPr>
              <a:t>http</a:t>
            </a:r>
            <a:r>
              <a:rPr lang="en-US" altLang="ja-JP" sz="1300" dirty="0">
                <a:hlinkClick r:id="rId2"/>
              </a:rPr>
              <a:t>://jbpress.ismedia.jp/articles/-/</a:t>
            </a:r>
            <a:r>
              <a:rPr lang="en-US" altLang="ja-JP" sz="1300" dirty="0" smtClean="0">
                <a:hlinkClick r:id="rId2"/>
              </a:rPr>
              <a:t>43710?page=3</a:t>
            </a:r>
            <a:endParaRPr lang="ja-JP" altLang="en-US" sz="1300" dirty="0" smtClean="0"/>
          </a:p>
          <a:p>
            <a:r>
              <a:rPr lang="ja-JP" altLang="en-US" sz="1300" dirty="0" smtClean="0"/>
              <a:t>ブランド総合研究所</a:t>
            </a:r>
            <a:r>
              <a:rPr lang="en-US" altLang="ja-JP" sz="1300" dirty="0" smtClean="0"/>
              <a:t>HP</a:t>
            </a:r>
            <a:r>
              <a:rPr lang="ja-JP" altLang="en-US" sz="1300" dirty="0" smtClean="0"/>
              <a:t> </a:t>
            </a:r>
            <a:r>
              <a:rPr lang="en-US" altLang="ja-JP" sz="1300" dirty="0"/>
              <a:t>http://</a:t>
            </a:r>
            <a:r>
              <a:rPr lang="en-US" altLang="ja-JP" sz="1300" dirty="0" err="1"/>
              <a:t>www.tiiki.jp</a:t>
            </a:r>
            <a:r>
              <a:rPr lang="en-US" altLang="ja-JP" sz="1300" dirty="0"/>
              <a:t>/corp_new/column/</a:t>
            </a:r>
            <a:r>
              <a:rPr lang="en-US" altLang="ja-JP" sz="1300" dirty="0" err="1"/>
              <a:t>kochikuho</a:t>
            </a:r>
            <a:r>
              <a:rPr lang="en-US" altLang="ja-JP" sz="1300" dirty="0"/>
              <a:t>/</a:t>
            </a:r>
            <a:r>
              <a:rPr lang="en-US" altLang="ja-JP" sz="1300" dirty="0" err="1"/>
              <a:t>kochikuho10.html</a:t>
            </a:r>
            <a:endParaRPr lang="en-US" altLang="ja-JP" sz="1300" dirty="0" smtClean="0"/>
          </a:p>
          <a:p>
            <a:endParaRPr lang="en-US" altLang="ja-JP" u="sng" dirty="0" smtClean="0">
              <a:solidFill>
                <a:schemeClr val="tx1"/>
              </a:solidFill>
            </a:endParaRPr>
          </a:p>
          <a:p>
            <a:endParaRPr lang="en-US" altLang="ja-JP" dirty="0"/>
          </a:p>
          <a:p>
            <a:endParaRPr lang="en-US" altLang="ja-JP" dirty="0">
              <a:solidFill>
                <a:schemeClr val="tx1"/>
              </a:solidFill>
              <a:latin typeface="+mj-ea"/>
            </a:endParaRPr>
          </a:p>
          <a:p>
            <a:endParaRPr lang="en-US" altLang="ja-JP" dirty="0">
              <a:ln w="0"/>
              <a:solidFill>
                <a:schemeClr val="tx1"/>
              </a:solidFill>
              <a:effectLst>
                <a:outerShdw blurRad="38100" dist="19050" dir="2700000" algn="tl" rotWithShape="0">
                  <a:schemeClr val="dk1">
                    <a:alpha val="40000"/>
                  </a:schemeClr>
                </a:outerShdw>
              </a:effectLst>
              <a:latin typeface="+mj-ea"/>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6BC92BFA-A7E0-7A40-85C6-4D7999F411B4}" type="slidenum">
              <a:rPr kumimoji="1" lang="ja-JP" altLang="en-US" sz="2600" smtClean="0"/>
              <a:t>53</a:t>
            </a:fld>
            <a:endParaRPr kumimoji="1" lang="ja-JP" altLang="en-US" sz="2600" dirty="0"/>
          </a:p>
        </p:txBody>
      </p:sp>
    </p:spTree>
    <p:extLst>
      <p:ext uri="{BB962C8B-B14F-4D97-AF65-F5344CB8AC3E}">
        <p14:creationId xmlns:p14="http://schemas.microsoft.com/office/powerpoint/2010/main" val="14121700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15976" y="2288662"/>
            <a:ext cx="12380461" cy="1169551"/>
          </a:xfrm>
          <a:prstGeom prst="rect">
            <a:avLst/>
          </a:prstGeom>
          <a:noFill/>
        </p:spPr>
        <p:txBody>
          <a:bodyPr wrap="square" rtlCol="0">
            <a:spAutoFit/>
          </a:bodyPr>
          <a:lstStyle/>
          <a:p>
            <a:r>
              <a:rPr kumimoji="1" lang="ja-JP" altLang="en-US" sz="7000" dirty="0" smtClean="0"/>
              <a:t>ご清聴ありがとうございました！</a:t>
            </a:r>
            <a:endParaRPr kumimoji="1" lang="ja-JP" altLang="en-US" sz="7000" dirty="0"/>
          </a:p>
        </p:txBody>
      </p:sp>
      <p:pic>
        <p:nvPicPr>
          <p:cNvPr id="4" name="図 3"/>
          <p:cNvPicPr>
            <a:picLocks noChangeAspect="1"/>
          </p:cNvPicPr>
          <p:nvPr/>
        </p:nvPicPr>
        <p:blipFill>
          <a:blip r:embed="rId2"/>
          <a:stretch>
            <a:fillRect/>
          </a:stretch>
        </p:blipFill>
        <p:spPr>
          <a:xfrm>
            <a:off x="8248808" y="3458213"/>
            <a:ext cx="2478991" cy="2418082"/>
          </a:xfrm>
          <a:prstGeom prst="rect">
            <a:avLst/>
          </a:prstGeom>
        </p:spPr>
      </p:pic>
    </p:spTree>
    <p:extLst>
      <p:ext uri="{BB962C8B-B14F-4D97-AF65-F5344CB8AC3E}">
        <p14:creationId xmlns:p14="http://schemas.microsoft.com/office/powerpoint/2010/main" val="992157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雲形吹き出し 3"/>
          <p:cNvSpPr/>
          <p:nvPr/>
        </p:nvSpPr>
        <p:spPr>
          <a:xfrm flipH="1">
            <a:off x="1210962" y="1942602"/>
            <a:ext cx="7163824" cy="3243780"/>
          </a:xfrm>
          <a:prstGeom prst="cloudCallout">
            <a:avLst>
              <a:gd name="adj1" fmla="val -62266"/>
              <a:gd name="adj2" fmla="val 67002"/>
            </a:avLst>
          </a:prstGeom>
          <a:solidFill>
            <a:srgbClr val="FEFBFF"/>
          </a:solidFill>
          <a:ln>
            <a:solidFill>
              <a:schemeClr val="accent5">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3200" dirty="0">
              <a:solidFill>
                <a:schemeClr val="tx1"/>
              </a:solidFill>
            </a:endParaRPr>
          </a:p>
        </p:txBody>
      </p:sp>
      <p:sp>
        <p:nvSpPr>
          <p:cNvPr id="2" name="タイトル 1"/>
          <p:cNvSpPr>
            <a:spLocks noGrp="1"/>
          </p:cNvSpPr>
          <p:nvPr>
            <p:ph type="title"/>
          </p:nvPr>
        </p:nvSpPr>
        <p:spPr/>
        <p:txBody>
          <a:bodyPr/>
          <a:lstStyle/>
          <a:p>
            <a:r>
              <a:rPr kumimoji="1" lang="ja-JP" altLang="en-US" smtClean="0"/>
              <a:t>現状分析</a:t>
            </a:r>
            <a:endParaRPr kumimoji="1" lang="ja-JP" altLang="en-US" dirty="0"/>
          </a:p>
        </p:txBody>
      </p:sp>
      <p:sp>
        <p:nvSpPr>
          <p:cNvPr id="3" name="コンテンツ プレースホルダー 2"/>
          <p:cNvSpPr>
            <a:spLocks noGrp="1"/>
          </p:cNvSpPr>
          <p:nvPr>
            <p:ph idx="1"/>
          </p:nvPr>
        </p:nvSpPr>
        <p:spPr>
          <a:xfrm>
            <a:off x="375973" y="2053964"/>
            <a:ext cx="8953680" cy="3734527"/>
          </a:xfrm>
        </p:spPr>
        <p:txBody>
          <a:bodyPr anchor="ctr">
            <a:normAutofit/>
          </a:bodyPr>
          <a:lstStyle/>
          <a:p>
            <a:pPr algn="ctr"/>
            <a:r>
              <a:rPr kumimoji="1" lang="ja-JP" altLang="en-US" sz="3600" dirty="0" smtClean="0"/>
              <a:t>行列を長続きさせるには・・・？</a:t>
            </a:r>
            <a:endParaRPr kumimoji="1" lang="en-US" altLang="ja-JP" sz="3600" dirty="0" smtClean="0"/>
          </a:p>
          <a:p>
            <a:pPr algn="ctr"/>
            <a:endParaRPr kumimoji="1" lang="ja-JP" altLang="en-US" sz="3600" dirty="0"/>
          </a:p>
        </p:txBody>
      </p:sp>
      <p:pic>
        <p:nvPicPr>
          <p:cNvPr id="6" name="図 5"/>
          <p:cNvPicPr>
            <a:picLocks noChangeAspect="1"/>
          </p:cNvPicPr>
          <p:nvPr/>
        </p:nvPicPr>
        <p:blipFill>
          <a:blip r:embed="rId3"/>
          <a:stretch>
            <a:fillRect/>
          </a:stretch>
        </p:blipFill>
        <p:spPr>
          <a:xfrm>
            <a:off x="9036370" y="3485453"/>
            <a:ext cx="2856214" cy="2804551"/>
          </a:xfrm>
          <a:prstGeom prst="rect">
            <a:avLst/>
          </a:prstGeom>
        </p:spPr>
      </p:pic>
      <p:sp>
        <p:nvSpPr>
          <p:cNvPr id="5" name="スライド番号プレースホルダー 4"/>
          <p:cNvSpPr>
            <a:spLocks noGrp="1"/>
          </p:cNvSpPr>
          <p:nvPr>
            <p:ph type="sldNum" sz="quarter" idx="12"/>
          </p:nvPr>
        </p:nvSpPr>
        <p:spPr/>
        <p:txBody>
          <a:bodyPr/>
          <a:lstStyle/>
          <a:p>
            <a:fld id="{6BC92BFA-A7E0-7A40-85C6-4D7999F411B4}" type="slidenum">
              <a:rPr kumimoji="1" lang="ja-JP" altLang="en-US" sz="2600" smtClean="0">
                <a:solidFill>
                  <a:schemeClr val="bg1"/>
                </a:solidFill>
              </a:rPr>
              <a:t>6</a:t>
            </a:fld>
            <a:endParaRPr kumimoji="1" lang="ja-JP" altLang="en-US" sz="2600" dirty="0">
              <a:solidFill>
                <a:schemeClr val="bg1"/>
              </a:solidFill>
            </a:endParaRPr>
          </a:p>
        </p:txBody>
      </p:sp>
    </p:spTree>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円/楕円 13"/>
          <p:cNvSpPr/>
          <p:nvPr/>
        </p:nvSpPr>
        <p:spPr>
          <a:xfrm>
            <a:off x="6128665" y="1286458"/>
            <a:ext cx="5802357" cy="5538452"/>
          </a:xfrm>
          <a:prstGeom prst="ellipse">
            <a:avLst/>
          </a:prstGeom>
          <a:solidFill>
            <a:schemeClr val="accent4">
              <a:lumMod val="20000"/>
              <a:lumOff val="80000"/>
            </a:scheme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円/楕円 2"/>
          <p:cNvSpPr/>
          <p:nvPr/>
        </p:nvSpPr>
        <p:spPr>
          <a:xfrm>
            <a:off x="100332" y="1738357"/>
            <a:ext cx="6130195" cy="5031482"/>
          </a:xfrm>
          <a:prstGeom prst="ellipse">
            <a:avLst/>
          </a:prstGeom>
          <a:solidFill>
            <a:schemeClr val="accent1">
              <a:lumMod val="20000"/>
              <a:lumOff val="80000"/>
            </a:schemeClr>
          </a:solidFill>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p:cNvSpPr>
            <a:spLocks noGrp="1"/>
          </p:cNvSpPr>
          <p:nvPr>
            <p:ph type="title"/>
          </p:nvPr>
        </p:nvSpPr>
        <p:spPr>
          <a:xfrm>
            <a:off x="988362" y="287600"/>
            <a:ext cx="10058400" cy="1450757"/>
          </a:xfrm>
        </p:spPr>
        <p:txBody>
          <a:bodyPr/>
          <a:lstStyle/>
          <a:p>
            <a:r>
              <a:rPr kumimoji="1" lang="ja-JP" altLang="en-US" dirty="0" smtClean="0"/>
              <a:t>現状分析</a:t>
            </a:r>
            <a:endParaRPr kumimoji="1" lang="ja-JP" altLang="en-US" dirty="0"/>
          </a:p>
        </p:txBody>
      </p:sp>
      <p:sp>
        <p:nvSpPr>
          <p:cNvPr id="4" name="テキスト ボックス 3"/>
          <p:cNvSpPr txBox="1"/>
          <p:nvPr/>
        </p:nvSpPr>
        <p:spPr>
          <a:xfrm>
            <a:off x="9439888" y="2860313"/>
            <a:ext cx="744388" cy="1446550"/>
          </a:xfrm>
          <a:prstGeom prst="rect">
            <a:avLst/>
          </a:prstGeom>
          <a:noFill/>
        </p:spPr>
        <p:txBody>
          <a:bodyPr wrap="square" rtlCol="0">
            <a:spAutoFit/>
          </a:bodyPr>
          <a:lstStyle/>
          <a:p>
            <a:r>
              <a:rPr kumimoji="1" lang="ja-JP" altLang="en-US" sz="8800" dirty="0" smtClean="0">
                <a:solidFill>
                  <a:schemeClr val="tx1">
                    <a:lumMod val="75000"/>
                    <a:lumOff val="25000"/>
                  </a:schemeClr>
                </a:solidFill>
              </a:rPr>
              <a:t>味</a:t>
            </a:r>
            <a:endParaRPr kumimoji="1" lang="ja-JP" altLang="en-US" sz="8800" dirty="0">
              <a:solidFill>
                <a:schemeClr val="tx1">
                  <a:lumMod val="75000"/>
                  <a:lumOff val="25000"/>
                </a:schemeClr>
              </a:solidFill>
            </a:endParaRPr>
          </a:p>
        </p:txBody>
      </p:sp>
      <p:sp>
        <p:nvSpPr>
          <p:cNvPr id="5" name="テキスト ボックス 4"/>
          <p:cNvSpPr txBox="1"/>
          <p:nvPr/>
        </p:nvSpPr>
        <p:spPr>
          <a:xfrm>
            <a:off x="1847078" y="3313207"/>
            <a:ext cx="5325554" cy="923330"/>
          </a:xfrm>
          <a:prstGeom prst="rect">
            <a:avLst/>
          </a:prstGeom>
          <a:noFill/>
        </p:spPr>
        <p:txBody>
          <a:bodyPr wrap="square" rtlCol="0">
            <a:spAutoFit/>
          </a:bodyPr>
          <a:lstStyle/>
          <a:p>
            <a:r>
              <a:rPr lang="ja-JP" altLang="en-US" sz="5400" dirty="0" smtClean="0">
                <a:solidFill>
                  <a:schemeClr val="tx1">
                    <a:lumMod val="75000"/>
                    <a:lumOff val="25000"/>
                  </a:schemeClr>
                </a:solidFill>
              </a:rPr>
              <a:t>流行の終わり</a:t>
            </a:r>
            <a:endParaRPr kumimoji="1" lang="ja-JP" altLang="en-US" sz="5400" dirty="0">
              <a:solidFill>
                <a:schemeClr val="tx1">
                  <a:lumMod val="75000"/>
                  <a:lumOff val="25000"/>
                </a:schemeClr>
              </a:solidFill>
            </a:endParaRPr>
          </a:p>
        </p:txBody>
      </p:sp>
      <p:sp>
        <p:nvSpPr>
          <p:cNvPr id="7" name="テキスト ボックス 6"/>
          <p:cNvSpPr txBox="1"/>
          <p:nvPr/>
        </p:nvSpPr>
        <p:spPr>
          <a:xfrm>
            <a:off x="7090486" y="2488506"/>
            <a:ext cx="2814594" cy="1015663"/>
          </a:xfrm>
          <a:prstGeom prst="rect">
            <a:avLst/>
          </a:prstGeom>
          <a:noFill/>
        </p:spPr>
        <p:txBody>
          <a:bodyPr wrap="square" rtlCol="0">
            <a:spAutoFit/>
          </a:bodyPr>
          <a:lstStyle/>
          <a:p>
            <a:r>
              <a:rPr kumimoji="1" lang="ja-JP" altLang="en-US" sz="6000" dirty="0" smtClean="0">
                <a:solidFill>
                  <a:schemeClr val="tx1">
                    <a:lumMod val="75000"/>
                    <a:lumOff val="25000"/>
                  </a:schemeClr>
                </a:solidFill>
              </a:rPr>
              <a:t>接客</a:t>
            </a:r>
            <a:endParaRPr kumimoji="1" lang="ja-JP" altLang="en-US" sz="6000" dirty="0">
              <a:solidFill>
                <a:schemeClr val="tx1">
                  <a:lumMod val="75000"/>
                  <a:lumOff val="25000"/>
                </a:schemeClr>
              </a:solidFill>
            </a:endParaRPr>
          </a:p>
        </p:txBody>
      </p:sp>
      <p:sp>
        <p:nvSpPr>
          <p:cNvPr id="8" name="テキスト ボックス 7"/>
          <p:cNvSpPr txBox="1"/>
          <p:nvPr/>
        </p:nvSpPr>
        <p:spPr>
          <a:xfrm>
            <a:off x="6756977" y="4433733"/>
            <a:ext cx="6726905" cy="830997"/>
          </a:xfrm>
          <a:prstGeom prst="rect">
            <a:avLst/>
          </a:prstGeom>
          <a:noFill/>
        </p:spPr>
        <p:txBody>
          <a:bodyPr wrap="square" rtlCol="0">
            <a:spAutoFit/>
          </a:bodyPr>
          <a:lstStyle/>
          <a:p>
            <a:r>
              <a:rPr lang="ja-JP" altLang="en-US" sz="4800" dirty="0" smtClean="0">
                <a:solidFill>
                  <a:schemeClr val="tx1">
                    <a:lumMod val="75000"/>
                    <a:lumOff val="25000"/>
                  </a:schemeClr>
                </a:solidFill>
              </a:rPr>
              <a:t>行列の管理方法</a:t>
            </a:r>
            <a:endParaRPr kumimoji="1" lang="ja-JP" altLang="en-US" sz="4800" dirty="0">
              <a:solidFill>
                <a:schemeClr val="tx1">
                  <a:lumMod val="75000"/>
                  <a:lumOff val="25000"/>
                </a:schemeClr>
              </a:solidFill>
            </a:endParaRPr>
          </a:p>
        </p:txBody>
      </p:sp>
      <p:sp>
        <p:nvSpPr>
          <p:cNvPr id="9" name="テキスト ボックス 8"/>
          <p:cNvSpPr txBox="1"/>
          <p:nvPr/>
        </p:nvSpPr>
        <p:spPr>
          <a:xfrm>
            <a:off x="1135108" y="4910787"/>
            <a:ext cx="3959978" cy="707886"/>
          </a:xfrm>
          <a:prstGeom prst="rect">
            <a:avLst/>
          </a:prstGeom>
          <a:noFill/>
        </p:spPr>
        <p:txBody>
          <a:bodyPr wrap="square" rtlCol="0">
            <a:spAutoFit/>
          </a:bodyPr>
          <a:lstStyle/>
          <a:p>
            <a:r>
              <a:rPr lang="ja-JP" altLang="en-US" sz="4000" dirty="0" smtClean="0">
                <a:solidFill>
                  <a:schemeClr val="tx1">
                    <a:lumMod val="75000"/>
                    <a:lumOff val="25000"/>
                  </a:schemeClr>
                </a:solidFill>
              </a:rPr>
              <a:t>競合</a:t>
            </a:r>
            <a:r>
              <a:rPr lang="ja-JP" altLang="en-US" sz="4000" dirty="0">
                <a:solidFill>
                  <a:schemeClr val="tx1">
                    <a:lumMod val="75000"/>
                    <a:lumOff val="25000"/>
                  </a:schemeClr>
                </a:solidFill>
              </a:rPr>
              <a:t>他社</a:t>
            </a:r>
            <a:r>
              <a:rPr lang="ja-JP" altLang="en-US" sz="4000" dirty="0" smtClean="0">
                <a:solidFill>
                  <a:schemeClr val="tx1">
                    <a:lumMod val="75000"/>
                    <a:lumOff val="25000"/>
                  </a:schemeClr>
                </a:solidFill>
              </a:rPr>
              <a:t>の参入</a:t>
            </a:r>
            <a:endParaRPr kumimoji="1" lang="ja-JP" altLang="en-US" sz="4000" dirty="0">
              <a:solidFill>
                <a:schemeClr val="tx1">
                  <a:lumMod val="75000"/>
                  <a:lumOff val="25000"/>
                </a:schemeClr>
              </a:solidFill>
            </a:endParaRPr>
          </a:p>
        </p:txBody>
      </p:sp>
      <p:sp>
        <p:nvSpPr>
          <p:cNvPr id="10" name="円/楕円 9"/>
          <p:cNvSpPr/>
          <p:nvPr/>
        </p:nvSpPr>
        <p:spPr>
          <a:xfrm>
            <a:off x="6525800" y="4254319"/>
            <a:ext cx="5008088" cy="11898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スライド番号プレースホルダー 12"/>
          <p:cNvSpPr>
            <a:spLocks noGrp="1"/>
          </p:cNvSpPr>
          <p:nvPr>
            <p:ph type="sldNum" sz="quarter" idx="12"/>
          </p:nvPr>
        </p:nvSpPr>
        <p:spPr/>
        <p:txBody>
          <a:bodyPr/>
          <a:lstStyle/>
          <a:p>
            <a:fld id="{6BC92BFA-A7E0-7A40-85C6-4D7999F411B4}" type="slidenum">
              <a:rPr kumimoji="1" lang="ja-JP" altLang="en-US" sz="2600" smtClean="0">
                <a:solidFill>
                  <a:schemeClr val="bg1"/>
                </a:solidFill>
              </a:rPr>
              <a:t>7</a:t>
            </a:fld>
            <a:endParaRPr kumimoji="1" lang="ja-JP" altLang="en-US" sz="2600" dirty="0">
              <a:solidFill>
                <a:schemeClr val="bg1"/>
              </a:solidFill>
            </a:endParaRPr>
          </a:p>
        </p:txBody>
      </p:sp>
      <p:sp>
        <p:nvSpPr>
          <p:cNvPr id="16" name="円形吹き出し 15"/>
          <p:cNvSpPr/>
          <p:nvPr/>
        </p:nvSpPr>
        <p:spPr>
          <a:xfrm>
            <a:off x="34876" y="1901862"/>
            <a:ext cx="3062002" cy="737095"/>
          </a:xfrm>
          <a:prstGeom prst="wedgeEllipseCallout">
            <a:avLst>
              <a:gd name="adj1" fmla="val 33059"/>
              <a:gd name="adj2" fmla="val 61688"/>
            </a:avLst>
          </a:prstGeom>
          <a:solidFill>
            <a:srgbClr val="FFC000"/>
          </a:solid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コントロール不可能</a:t>
            </a:r>
            <a:endParaRPr kumimoji="1" lang="ja-JP" altLang="en-US" dirty="0">
              <a:solidFill>
                <a:schemeClr val="tx1"/>
              </a:solidFill>
            </a:endParaRPr>
          </a:p>
        </p:txBody>
      </p:sp>
      <p:sp>
        <p:nvSpPr>
          <p:cNvPr id="17" name="円形吹き出し 16"/>
          <p:cNvSpPr/>
          <p:nvPr/>
        </p:nvSpPr>
        <p:spPr>
          <a:xfrm>
            <a:off x="9371938" y="1901862"/>
            <a:ext cx="2812791" cy="677104"/>
          </a:xfrm>
          <a:prstGeom prst="wedgeEllipseCallout">
            <a:avLst>
              <a:gd name="adj1" fmla="val -29904"/>
              <a:gd name="adj2" fmla="val 69606"/>
            </a:avLst>
          </a:prstGeom>
          <a:solidFill>
            <a:srgbClr val="FFC000"/>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コントロール可能</a:t>
            </a:r>
            <a:endParaRPr kumimoji="1" lang="ja-JP" altLang="en-US" dirty="0">
              <a:solidFill>
                <a:schemeClr val="tx1"/>
              </a:solidFill>
            </a:endParaRPr>
          </a:p>
        </p:txBody>
      </p:sp>
    </p:spTree>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p>
        </p:txBody>
      </p:sp>
      <p:sp>
        <p:nvSpPr>
          <p:cNvPr id="3" name="コンテンツ プレースホルダー 2"/>
          <p:cNvSpPr>
            <a:spLocks noGrp="1"/>
          </p:cNvSpPr>
          <p:nvPr>
            <p:ph idx="1"/>
          </p:nvPr>
        </p:nvSpPr>
        <p:spPr>
          <a:xfrm>
            <a:off x="960593" y="1996772"/>
            <a:ext cx="10609137" cy="4073145"/>
          </a:xfrm>
        </p:spPr>
        <p:txBody>
          <a:bodyPr>
            <a:noAutofit/>
          </a:bodyPr>
          <a:lstStyle/>
          <a:p>
            <a:pPr marL="0" indent="0">
              <a:buNone/>
            </a:pPr>
            <a:endParaRPr lang="en-US" altLang="ja-JP" sz="2800" dirty="0" smtClean="0">
              <a:latin typeface="+mn-ea"/>
            </a:endParaRPr>
          </a:p>
          <a:p>
            <a:endParaRPr lang="en-US" altLang="ja-JP" sz="3600" dirty="0"/>
          </a:p>
          <a:p>
            <a:endParaRPr lang="en-US" altLang="ja-JP" sz="3600" dirty="0" smtClean="0"/>
          </a:p>
          <a:p>
            <a:pPr marL="0" indent="0">
              <a:buNone/>
            </a:pPr>
            <a:r>
              <a:rPr lang="ja-JP" altLang="en-US" sz="3600" dirty="0" smtClean="0"/>
              <a:t>　　　　　　　　　　　　　　　　</a:t>
            </a:r>
            <a:endParaRPr lang="en-US" altLang="ja-JP" sz="3600" dirty="0" smtClean="0"/>
          </a:p>
          <a:p>
            <a:pPr marL="0" indent="0">
              <a:buNone/>
            </a:pPr>
            <a:r>
              <a:rPr lang="ja-JP" altLang="en-US" sz="3600" dirty="0"/>
              <a:t>　</a:t>
            </a:r>
            <a:r>
              <a:rPr lang="ja-JP" altLang="en-US" sz="3600" dirty="0" smtClean="0"/>
              <a:t>　　　　　　　　　　　　　　　　　</a:t>
            </a:r>
            <a:endParaRPr lang="en-US" altLang="ja-JP" sz="3600" dirty="0" smtClean="0"/>
          </a:p>
          <a:p>
            <a:r>
              <a:rPr lang="ja-JP" altLang="en-US" sz="3600" dirty="0"/>
              <a:t>　</a:t>
            </a:r>
            <a:r>
              <a:rPr lang="ja-JP" altLang="en-US" sz="3600" dirty="0" smtClean="0"/>
              <a:t>　　　</a:t>
            </a:r>
            <a:r>
              <a:rPr lang="ja-JP" altLang="en-US" sz="2800" dirty="0" smtClean="0"/>
              <a:t>　</a:t>
            </a:r>
            <a:r>
              <a:rPr lang="ja-JP" altLang="en-US" sz="3600" dirty="0" smtClean="0"/>
              <a:t>　</a:t>
            </a:r>
            <a:endParaRPr lang="en-US" altLang="ja-JP" sz="2400" dirty="0"/>
          </a:p>
          <a:p>
            <a:endParaRPr lang="en-US" altLang="ja-JP" sz="3600" dirty="0" smtClean="0"/>
          </a:p>
          <a:p>
            <a:endParaRPr kumimoji="1" lang="en-US" altLang="ja-JP" sz="3600" dirty="0"/>
          </a:p>
          <a:p>
            <a:endParaRPr kumimoji="1" lang="ja-JP" altLang="en-US" sz="3600" dirty="0"/>
          </a:p>
        </p:txBody>
      </p:sp>
      <p:sp>
        <p:nvSpPr>
          <p:cNvPr id="4" name="角丸四角形 3"/>
          <p:cNvSpPr/>
          <p:nvPr/>
        </p:nvSpPr>
        <p:spPr>
          <a:xfrm>
            <a:off x="1699343" y="2876602"/>
            <a:ext cx="9129936" cy="206753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91440" lvl="0" indent="-91440">
              <a:lnSpc>
                <a:spcPct val="90000"/>
              </a:lnSpc>
              <a:spcBef>
                <a:spcPts val="1200"/>
              </a:spcBef>
              <a:spcAft>
                <a:spcPts val="200"/>
              </a:spcAft>
              <a:buClr>
                <a:srgbClr val="99CB38"/>
              </a:buClr>
              <a:buSzPct val="100000"/>
              <a:buFont typeface="Calibri" panose="020F0502020204030204" pitchFamily="34" charset="0"/>
              <a:buChar char=" "/>
            </a:pPr>
            <a:endParaRPr lang="ja-JP" altLang="en-US" sz="2600" dirty="0" smtClean="0">
              <a:solidFill>
                <a:prstClr val="black">
                  <a:lumMod val="75000"/>
                  <a:lumOff val="25000"/>
                </a:prstClr>
              </a:solidFill>
            </a:endParaRPr>
          </a:p>
          <a:p>
            <a:pPr marL="91440" lvl="0" indent="-91440">
              <a:lnSpc>
                <a:spcPct val="90000"/>
              </a:lnSpc>
              <a:spcBef>
                <a:spcPts val="1200"/>
              </a:spcBef>
              <a:spcAft>
                <a:spcPts val="200"/>
              </a:spcAft>
              <a:buClr>
                <a:srgbClr val="99CB38"/>
              </a:buClr>
              <a:buSzPct val="100000"/>
              <a:buFont typeface="Calibri" panose="020F0502020204030204" pitchFamily="34" charset="0"/>
              <a:buChar char=" "/>
            </a:pPr>
            <a:r>
              <a:rPr lang="ja-JP" altLang="en-US" sz="2800" dirty="0" smtClean="0">
                <a:solidFill>
                  <a:prstClr val="black">
                    <a:lumMod val="75000"/>
                    <a:lumOff val="25000"/>
                  </a:prstClr>
                </a:solidFill>
              </a:rPr>
              <a:t>今日の市場は複雑化しており、市場の変化も速いことから</a:t>
            </a:r>
            <a:endParaRPr lang="en-US" altLang="ja-JP" sz="2800" dirty="0" smtClean="0">
              <a:solidFill>
                <a:prstClr val="black">
                  <a:lumMod val="75000"/>
                  <a:lumOff val="25000"/>
                </a:prstClr>
              </a:solidFill>
            </a:endParaRPr>
          </a:p>
          <a:p>
            <a:pPr marL="91440" lvl="0" indent="-91440">
              <a:lnSpc>
                <a:spcPct val="90000"/>
              </a:lnSpc>
              <a:spcBef>
                <a:spcPts val="1200"/>
              </a:spcBef>
              <a:spcAft>
                <a:spcPts val="200"/>
              </a:spcAft>
              <a:buClr>
                <a:srgbClr val="99CB38"/>
              </a:buClr>
              <a:buSzPct val="100000"/>
              <a:buFont typeface="Calibri" panose="020F0502020204030204" pitchFamily="34" charset="0"/>
              <a:buChar char=" "/>
            </a:pPr>
            <a:r>
              <a:rPr lang="ja-JP" altLang="en-US" sz="2800" dirty="0" smtClean="0">
                <a:solidFill>
                  <a:prstClr val="black">
                    <a:lumMod val="75000"/>
                    <a:lumOff val="25000"/>
                  </a:prstClr>
                </a:solidFill>
              </a:rPr>
              <a:t>マネジメント</a:t>
            </a:r>
            <a:r>
              <a:rPr lang="ja-JP" altLang="en-US" sz="2800" dirty="0">
                <a:solidFill>
                  <a:prstClr val="black">
                    <a:lumMod val="75000"/>
                    <a:lumOff val="25000"/>
                  </a:prstClr>
                </a:solidFill>
              </a:rPr>
              <a:t>を行う上</a:t>
            </a:r>
            <a:r>
              <a:rPr lang="ja-JP" altLang="en-US" sz="2800" dirty="0" smtClean="0">
                <a:solidFill>
                  <a:prstClr val="black">
                    <a:lumMod val="75000"/>
                    <a:lumOff val="25000"/>
                  </a:prstClr>
                </a:solidFill>
              </a:rPr>
              <a:t>で</a:t>
            </a:r>
            <a:r>
              <a:rPr lang="ja-JP" altLang="en-US" sz="2800" dirty="0" smtClean="0">
                <a:solidFill>
                  <a:srgbClr val="FF0000"/>
                </a:solidFill>
              </a:rPr>
              <a:t>消費者特性</a:t>
            </a:r>
            <a:r>
              <a:rPr lang="ja-JP" altLang="en-US" sz="2800" dirty="0" smtClean="0">
                <a:solidFill>
                  <a:prstClr val="black">
                    <a:lumMod val="75000"/>
                    <a:lumOff val="25000"/>
                  </a:prstClr>
                </a:solidFill>
              </a:rPr>
              <a:t>が</a:t>
            </a:r>
            <a:r>
              <a:rPr lang="ja-JP" altLang="en-US" sz="2800" dirty="0">
                <a:solidFill>
                  <a:prstClr val="black">
                    <a:lumMod val="75000"/>
                    <a:lumOff val="25000"/>
                  </a:prstClr>
                </a:solidFill>
              </a:rPr>
              <a:t>注目されて</a:t>
            </a:r>
            <a:r>
              <a:rPr lang="ja-JP" altLang="en-US" sz="2800" dirty="0" smtClean="0">
                <a:solidFill>
                  <a:prstClr val="black">
                    <a:lumMod val="75000"/>
                    <a:lumOff val="25000"/>
                  </a:prstClr>
                </a:solidFill>
              </a:rPr>
              <a:t>いる。</a:t>
            </a:r>
            <a:endParaRPr lang="en-US" altLang="ja-JP" sz="2800" dirty="0" smtClean="0">
              <a:solidFill>
                <a:prstClr val="black">
                  <a:lumMod val="75000"/>
                  <a:lumOff val="25000"/>
                </a:prstClr>
              </a:solidFill>
            </a:endParaRPr>
          </a:p>
          <a:p>
            <a:pPr marL="91440" lvl="0" indent="-91440" algn="r">
              <a:lnSpc>
                <a:spcPct val="90000"/>
              </a:lnSpc>
              <a:spcBef>
                <a:spcPts val="1200"/>
              </a:spcBef>
              <a:spcAft>
                <a:spcPts val="200"/>
              </a:spcAft>
              <a:buClr>
                <a:srgbClr val="99CB38"/>
              </a:buClr>
              <a:buSzPct val="100000"/>
              <a:buFont typeface="Calibri" panose="020F0502020204030204" pitchFamily="34" charset="0"/>
              <a:buChar char=" "/>
            </a:pPr>
            <a:endParaRPr lang="en-US" altLang="ja-JP" sz="2400" dirty="0">
              <a:solidFill>
                <a:prstClr val="black">
                  <a:lumMod val="75000"/>
                  <a:lumOff val="25000"/>
                </a:prstClr>
              </a:solidFill>
            </a:endParaRPr>
          </a:p>
        </p:txBody>
      </p:sp>
      <p:sp>
        <p:nvSpPr>
          <p:cNvPr id="5" name="テキスト ボックス 4"/>
          <p:cNvSpPr txBox="1"/>
          <p:nvPr/>
        </p:nvSpPr>
        <p:spPr>
          <a:xfrm>
            <a:off x="6126480" y="5033286"/>
            <a:ext cx="5626482" cy="369332"/>
          </a:xfrm>
          <a:prstGeom prst="rect">
            <a:avLst/>
          </a:prstGeom>
          <a:noFill/>
        </p:spPr>
        <p:txBody>
          <a:bodyPr wrap="square" rtlCol="0">
            <a:spAutoFit/>
          </a:bodyPr>
          <a:lstStyle/>
          <a:p>
            <a:r>
              <a:rPr kumimoji="1" lang="ja-JP" altLang="en-US" dirty="0" smtClean="0"/>
              <a:t>洪 （</a:t>
            </a:r>
            <a:r>
              <a:rPr kumimoji="1" lang="en-US" altLang="ja-JP" dirty="0" smtClean="0"/>
              <a:t>2006</a:t>
            </a:r>
            <a:r>
              <a:rPr kumimoji="1" lang="ja-JP" altLang="en-US" dirty="0" smtClean="0"/>
              <a:t>） 「ライフスタイルと購買行動の関連性」</a:t>
            </a:r>
            <a:endParaRPr kumimoji="1" lang="ja-JP" altLang="en-US" dirty="0"/>
          </a:p>
        </p:txBody>
      </p:sp>
      <p:sp>
        <p:nvSpPr>
          <p:cNvPr id="8" name="スライド番号プレースホルダー 7"/>
          <p:cNvSpPr>
            <a:spLocks noGrp="1"/>
          </p:cNvSpPr>
          <p:nvPr>
            <p:ph type="sldNum" sz="quarter" idx="12"/>
          </p:nvPr>
        </p:nvSpPr>
        <p:spPr/>
        <p:txBody>
          <a:bodyPr/>
          <a:lstStyle/>
          <a:p>
            <a:fld id="{6BC92BFA-A7E0-7A40-85C6-4D7999F411B4}" type="slidenum">
              <a:rPr kumimoji="1" lang="ja-JP" altLang="en-US" sz="2600" smtClean="0">
                <a:solidFill>
                  <a:schemeClr val="bg1"/>
                </a:solidFill>
              </a:rPr>
              <a:t>8</a:t>
            </a:fld>
            <a:endParaRPr kumimoji="1" lang="ja-JP" altLang="en-US" sz="2600" dirty="0">
              <a:solidFill>
                <a:schemeClr val="bg1"/>
              </a:solidFill>
            </a:endParaRPr>
          </a:p>
        </p:txBody>
      </p:sp>
    </p:spTree>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角丸四角形 27"/>
          <p:cNvSpPr/>
          <p:nvPr/>
        </p:nvSpPr>
        <p:spPr>
          <a:xfrm>
            <a:off x="2319177" y="2331123"/>
            <a:ext cx="7703719" cy="2275826"/>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コンテンツ プレースホルダー 2"/>
          <p:cNvSpPr>
            <a:spLocks noGrp="1"/>
          </p:cNvSpPr>
          <p:nvPr>
            <p:ph idx="1"/>
          </p:nvPr>
        </p:nvSpPr>
        <p:spPr/>
        <p:txBody>
          <a:bodyPr>
            <a:normAutofit/>
          </a:bodyPr>
          <a:lstStyle/>
          <a:p>
            <a:endParaRPr kumimoji="1" lang="en-US" altLang="ja-JP" sz="3000" dirty="0" smtClean="0"/>
          </a:p>
          <a:p>
            <a:endParaRPr lang="en-US" altLang="ja-JP" sz="3000" dirty="0"/>
          </a:p>
          <a:p>
            <a:pPr algn="ctr"/>
            <a:r>
              <a:rPr kumimoji="1" lang="ja-JP" altLang="en-US" sz="3000" dirty="0" smtClean="0"/>
              <a:t>長続きする行列の管理方法を</a:t>
            </a:r>
          </a:p>
          <a:p>
            <a:pPr algn="ctr"/>
            <a:r>
              <a:rPr kumimoji="1" lang="ja-JP" altLang="en-US" sz="3000" dirty="0" smtClean="0"/>
              <a:t>消費者特性の観点から提示する</a:t>
            </a:r>
            <a:endParaRPr kumimoji="1" lang="en-US" altLang="ja-JP" sz="3000" dirty="0" smtClean="0"/>
          </a:p>
        </p:txBody>
      </p:sp>
      <p:sp>
        <p:nvSpPr>
          <p:cNvPr id="5" name="フローチャート: データ 4"/>
          <p:cNvSpPr/>
          <p:nvPr/>
        </p:nvSpPr>
        <p:spPr>
          <a:xfrm>
            <a:off x="7736681" y="81955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イントロ</a:t>
            </a:r>
            <a:endParaRPr kumimoji="1" lang="ja-JP" altLang="en-US" sz="1600" dirty="0">
              <a:solidFill>
                <a:schemeClr val="tx1"/>
              </a:solidFill>
            </a:endParaRPr>
          </a:p>
        </p:txBody>
      </p:sp>
      <p:sp>
        <p:nvSpPr>
          <p:cNvPr id="6" name="フローチャート: データ 5"/>
          <p:cNvSpPr/>
          <p:nvPr/>
        </p:nvSpPr>
        <p:spPr>
          <a:xfrm>
            <a:off x="9645812" y="80614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先行研究</a:t>
            </a:r>
            <a:endParaRPr kumimoji="1" lang="ja-JP" altLang="en-US" sz="1600" dirty="0">
              <a:solidFill>
                <a:schemeClr val="tx1"/>
              </a:solidFill>
            </a:endParaRPr>
          </a:p>
        </p:txBody>
      </p:sp>
      <p:sp>
        <p:nvSpPr>
          <p:cNvPr id="7" name="フローチャート: データ 6"/>
          <p:cNvSpPr/>
          <p:nvPr/>
        </p:nvSpPr>
        <p:spPr>
          <a:xfrm>
            <a:off x="10254658" y="813880"/>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仮説</a:t>
            </a:r>
            <a:endParaRPr kumimoji="1" lang="ja-JP" altLang="en-US" sz="1600" dirty="0">
              <a:solidFill>
                <a:schemeClr val="tx1"/>
              </a:solidFill>
            </a:endParaRPr>
          </a:p>
        </p:txBody>
      </p:sp>
      <p:sp>
        <p:nvSpPr>
          <p:cNvPr id="8" name="フローチャート: データ 7"/>
          <p:cNvSpPr/>
          <p:nvPr/>
        </p:nvSpPr>
        <p:spPr>
          <a:xfrm>
            <a:off x="10869437" y="813879"/>
            <a:ext cx="665822" cy="926553"/>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1"/>
                </a:solidFill>
              </a:rPr>
              <a:t>検証</a:t>
            </a:r>
            <a:endParaRPr kumimoji="1" lang="ja-JP" altLang="en-US" sz="1600" dirty="0">
              <a:solidFill>
                <a:schemeClr val="tx1"/>
              </a:solidFill>
            </a:endParaRPr>
          </a:p>
        </p:txBody>
      </p:sp>
      <p:sp>
        <p:nvSpPr>
          <p:cNvPr id="9" name="フローチャート: データ 8"/>
          <p:cNvSpPr/>
          <p:nvPr/>
        </p:nvSpPr>
        <p:spPr>
          <a:xfrm>
            <a:off x="8926335" y="596468"/>
            <a:ext cx="794885" cy="1136234"/>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研究目的</a:t>
            </a:r>
            <a:endParaRPr kumimoji="1" lang="ja-JP" altLang="en-US" dirty="0">
              <a:solidFill>
                <a:schemeClr val="tx1"/>
              </a:solidFill>
            </a:endParaRPr>
          </a:p>
        </p:txBody>
      </p:sp>
      <p:sp>
        <p:nvSpPr>
          <p:cNvPr id="10" name="フローチャート: データ 9"/>
          <p:cNvSpPr/>
          <p:nvPr/>
        </p:nvSpPr>
        <p:spPr>
          <a:xfrm>
            <a:off x="8331393" y="802054"/>
            <a:ext cx="685889" cy="930648"/>
          </a:xfrm>
          <a:prstGeom prst="flowChartInputOutput">
            <a:avLst/>
          </a:prstGeom>
          <a:solidFill>
            <a:schemeClr val="accent1">
              <a:lumMod val="40000"/>
              <a:lumOff val="6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現状分析</a:t>
            </a:r>
            <a:endParaRPr kumimoji="1" lang="ja-JP" altLang="en-US" sz="1600" dirty="0">
              <a:solidFill>
                <a:schemeClr val="tx1"/>
              </a:solidFill>
            </a:endParaRPr>
          </a:p>
        </p:txBody>
      </p:sp>
      <p:grpSp>
        <p:nvGrpSpPr>
          <p:cNvPr id="15" name="図形グループ 14"/>
          <p:cNvGrpSpPr/>
          <p:nvPr/>
        </p:nvGrpSpPr>
        <p:grpSpPr>
          <a:xfrm>
            <a:off x="8059275" y="5197641"/>
            <a:ext cx="3846249" cy="1012414"/>
            <a:chOff x="8059275" y="5197641"/>
            <a:chExt cx="3846249" cy="1012414"/>
          </a:xfrm>
        </p:grpSpPr>
        <p:pic>
          <p:nvPicPr>
            <p:cNvPr id="11" name="図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12" name="図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896" y="5197641"/>
              <a:ext cx="891012" cy="1012414"/>
            </a:xfrm>
            <a:prstGeom prst="rect">
              <a:avLst/>
            </a:prstGeom>
          </p:spPr>
        </p:pic>
        <p:pic>
          <p:nvPicPr>
            <p:cNvPr id="13" name="図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1076" y="5197641"/>
              <a:ext cx="891012" cy="1012414"/>
            </a:xfrm>
            <a:prstGeom prst="rect">
              <a:avLst/>
            </a:prstGeom>
          </p:spPr>
        </p:pic>
        <p:pic>
          <p:nvPicPr>
            <p:cNvPr id="14" name="図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275" y="5197641"/>
              <a:ext cx="891012" cy="1012413"/>
            </a:xfrm>
            <a:prstGeom prst="rect">
              <a:avLst/>
            </a:prstGeom>
          </p:spPr>
        </p:pic>
      </p:grpSp>
      <p:grpSp>
        <p:nvGrpSpPr>
          <p:cNvPr id="16" name="図形グループ 15"/>
          <p:cNvGrpSpPr/>
          <p:nvPr/>
        </p:nvGrpSpPr>
        <p:grpSpPr>
          <a:xfrm>
            <a:off x="4227820" y="5184939"/>
            <a:ext cx="3846249" cy="1012414"/>
            <a:chOff x="8059275" y="5197641"/>
            <a:chExt cx="3846249" cy="1012414"/>
          </a:xfrm>
        </p:grpSpPr>
        <p:pic>
          <p:nvPicPr>
            <p:cNvPr id="17" name="図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18" name="図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896" y="5197641"/>
              <a:ext cx="891012" cy="1012414"/>
            </a:xfrm>
            <a:prstGeom prst="rect">
              <a:avLst/>
            </a:prstGeom>
          </p:spPr>
        </p:pic>
        <p:pic>
          <p:nvPicPr>
            <p:cNvPr id="19" name="図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1076" y="5197641"/>
              <a:ext cx="891012" cy="1012414"/>
            </a:xfrm>
            <a:prstGeom prst="rect">
              <a:avLst/>
            </a:prstGeom>
          </p:spPr>
        </p:pic>
        <p:pic>
          <p:nvPicPr>
            <p:cNvPr id="20" name="図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275" y="5197641"/>
              <a:ext cx="891012" cy="1012413"/>
            </a:xfrm>
            <a:prstGeom prst="rect">
              <a:avLst/>
            </a:prstGeom>
          </p:spPr>
        </p:pic>
      </p:grpSp>
      <p:grpSp>
        <p:nvGrpSpPr>
          <p:cNvPr id="21" name="図形グループ 20"/>
          <p:cNvGrpSpPr/>
          <p:nvPr/>
        </p:nvGrpSpPr>
        <p:grpSpPr>
          <a:xfrm>
            <a:off x="396364" y="5197640"/>
            <a:ext cx="3846249" cy="1012414"/>
            <a:chOff x="8059275" y="5197641"/>
            <a:chExt cx="3846249" cy="1012414"/>
          </a:xfrm>
        </p:grpSpPr>
        <p:pic>
          <p:nvPicPr>
            <p:cNvPr id="22" name="図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14512" y="5197641"/>
              <a:ext cx="891012" cy="1012414"/>
            </a:xfrm>
            <a:prstGeom prst="rect">
              <a:avLst/>
            </a:prstGeom>
          </p:spPr>
        </p:pic>
        <p:pic>
          <p:nvPicPr>
            <p:cNvPr id="23" name="図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896" y="5197641"/>
              <a:ext cx="891012" cy="1012414"/>
            </a:xfrm>
            <a:prstGeom prst="rect">
              <a:avLst/>
            </a:prstGeom>
          </p:spPr>
        </p:pic>
        <p:pic>
          <p:nvPicPr>
            <p:cNvPr id="24" name="図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1076" y="5197641"/>
              <a:ext cx="891012" cy="1012414"/>
            </a:xfrm>
            <a:prstGeom prst="rect">
              <a:avLst/>
            </a:prstGeom>
          </p:spPr>
        </p:pic>
        <p:pic>
          <p:nvPicPr>
            <p:cNvPr id="25" name="図 2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9275" y="5197641"/>
              <a:ext cx="891012" cy="1012413"/>
            </a:xfrm>
            <a:prstGeom prst="rect">
              <a:avLst/>
            </a:prstGeom>
          </p:spPr>
        </p:pic>
      </p:grpSp>
      <p:sp>
        <p:nvSpPr>
          <p:cNvPr id="26" name="スライド番号プレースホルダー 25"/>
          <p:cNvSpPr>
            <a:spLocks noGrp="1"/>
          </p:cNvSpPr>
          <p:nvPr>
            <p:ph type="sldNum" sz="quarter" idx="12"/>
          </p:nvPr>
        </p:nvSpPr>
        <p:spPr/>
        <p:txBody>
          <a:bodyPr/>
          <a:lstStyle/>
          <a:p>
            <a:fld id="{6BC92BFA-A7E0-7A40-85C6-4D7999F411B4}" type="slidenum">
              <a:rPr kumimoji="1" lang="ja-JP" altLang="en-US" sz="2600" smtClean="0">
                <a:solidFill>
                  <a:schemeClr val="bg1"/>
                </a:solidFill>
              </a:rPr>
              <a:t>9</a:t>
            </a:fld>
            <a:endParaRPr kumimoji="1" lang="ja-JP" altLang="en-US" sz="2600" dirty="0">
              <a:solidFill>
                <a:schemeClr val="bg1"/>
              </a:solidFill>
            </a:endParaRPr>
          </a:p>
        </p:txBody>
      </p:sp>
    </p:spTree>
    <p:extLst>
      <p:ext uri="{BB962C8B-B14F-4D97-AF65-F5344CB8AC3E}">
        <p14:creationId xmlns:p14="http://schemas.microsoft.com/office/powerpoint/2010/main" val="1477471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レトロスペクト">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6615</TotalTime>
  <Words>2139</Words>
  <Application>Microsoft Office PowerPoint</Application>
  <PresentationFormat>ワイド画面</PresentationFormat>
  <Paragraphs>662</Paragraphs>
  <Slides>54</Slides>
  <Notes>13</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54</vt:i4>
      </vt:variant>
    </vt:vector>
  </HeadingPairs>
  <TitlesOfParts>
    <vt:vector size="61" baseType="lpstr">
      <vt:lpstr>Arial Unicode MS</vt:lpstr>
      <vt:lpstr>ＭＳ Ｐゴシック</vt:lpstr>
      <vt:lpstr>Yu Gothic</vt:lpstr>
      <vt:lpstr>Calibri</vt:lpstr>
      <vt:lpstr>Calibri Light</vt:lpstr>
      <vt:lpstr>Wingdings</vt:lpstr>
      <vt:lpstr>レトロスペクト</vt:lpstr>
      <vt:lpstr>  長続きする行列を創れ！ </vt:lpstr>
      <vt:lpstr>目次</vt:lpstr>
      <vt:lpstr>イントロダクション</vt:lpstr>
      <vt:lpstr>行列へのイメージ</vt:lpstr>
      <vt:lpstr> 現状分析</vt:lpstr>
      <vt:lpstr>現状分析</vt:lpstr>
      <vt:lpstr>現状分析</vt:lpstr>
      <vt:lpstr>現状分析</vt:lpstr>
      <vt:lpstr>研究目的</vt:lpstr>
      <vt:lpstr>先行研究</vt:lpstr>
      <vt:lpstr>先行研究</vt:lpstr>
      <vt:lpstr>仮説導出〜ロイヤルティ〜</vt:lpstr>
      <vt:lpstr>仮説導出〜消費者特性〜</vt:lpstr>
      <vt:lpstr>行列に並ぶ人のタイプ分け</vt:lpstr>
      <vt:lpstr>行列に並ぶ人のタイプ分け</vt:lpstr>
      <vt:lpstr>ロイヤル・カスタマー</vt:lpstr>
      <vt:lpstr>同調性と心理的ロイヤルティ</vt:lpstr>
      <vt:lpstr>顧客満足度と心理的ロイヤルティの関係</vt:lpstr>
      <vt:lpstr>時間待ちストレス不耐性</vt:lpstr>
      <vt:lpstr>時間待ちストレス不耐性と心理的ロイヤルティ</vt:lpstr>
      <vt:lpstr>顧客満足度と心理的ロイヤルティの関係</vt:lpstr>
      <vt:lpstr>仮説導出１・２まとめ</vt:lpstr>
      <vt:lpstr>仮説１・2</vt:lpstr>
      <vt:lpstr>仮説１ 検証方法</vt:lpstr>
      <vt:lpstr>仮説２ 検証方法</vt:lpstr>
      <vt:lpstr>仮説１・２　　　　調査概要</vt:lpstr>
      <vt:lpstr> 仮説1-1検証</vt:lpstr>
      <vt:lpstr>仮説１−１検証結果</vt:lpstr>
      <vt:lpstr>仮説１−２検証</vt:lpstr>
      <vt:lpstr>仮説１−２検証結果</vt:lpstr>
      <vt:lpstr>仮説１：検証結果</vt:lpstr>
      <vt:lpstr>仮説２検証　</vt:lpstr>
      <vt:lpstr>仮説２：検証結果</vt:lpstr>
      <vt:lpstr>仮説１・２　考察</vt:lpstr>
      <vt:lpstr>仮説１・２　考察</vt:lpstr>
      <vt:lpstr>仮説１・２　考察</vt:lpstr>
      <vt:lpstr>仮説１・２　考察</vt:lpstr>
      <vt:lpstr>検証まとめ</vt:lpstr>
      <vt:lpstr> 検証まとめ</vt:lpstr>
      <vt:lpstr>仮説導出</vt:lpstr>
      <vt:lpstr>同調性が高い人</vt:lpstr>
      <vt:lpstr>時間待ちストレス不耐性が高い人</vt:lpstr>
      <vt:lpstr>仮説3</vt:lpstr>
      <vt:lpstr>仮説3 検証方法</vt:lpstr>
      <vt:lpstr>仮説3  調査概要</vt:lpstr>
      <vt:lpstr>仮説3−１検証</vt:lpstr>
      <vt:lpstr>仮説３−２検証</vt:lpstr>
      <vt:lpstr>仮説3検証結果</vt:lpstr>
      <vt:lpstr>学術的インプリケーション</vt:lpstr>
      <vt:lpstr>実務的インプリケーション</vt:lpstr>
      <vt:lpstr>本研究の限界と課題</vt:lpstr>
      <vt:lpstr>参考文献</vt:lpstr>
      <vt:lpstr>参考文献</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Microsoft Office ユーザー</dc:creator>
  <cp:lastModifiedBy>三浦菜</cp:lastModifiedBy>
  <cp:revision>1636</cp:revision>
  <dcterms:created xsi:type="dcterms:W3CDTF">2016-11-13T05:50:37Z</dcterms:created>
  <dcterms:modified xsi:type="dcterms:W3CDTF">2016-12-14T11:28:03Z</dcterms:modified>
</cp:coreProperties>
</file>